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90" r:id="rId3"/>
    <p:sldId id="294" r:id="rId4"/>
    <p:sldId id="266" r:id="rId5"/>
    <p:sldId id="289" r:id="rId6"/>
    <p:sldId id="259" r:id="rId7"/>
    <p:sldId id="267" r:id="rId8"/>
    <p:sldId id="260" r:id="rId9"/>
    <p:sldId id="261" r:id="rId10"/>
    <p:sldId id="296" r:id="rId11"/>
    <p:sldId id="297" r:id="rId12"/>
    <p:sldId id="268" r:id="rId13"/>
    <p:sldId id="298" r:id="rId14"/>
    <p:sldId id="299" r:id="rId15"/>
    <p:sldId id="300" r:id="rId16"/>
    <p:sldId id="301" r:id="rId17"/>
    <p:sldId id="302" r:id="rId18"/>
    <p:sldId id="303" r:id="rId19"/>
    <p:sldId id="304" r:id="rId20"/>
    <p:sldId id="305" r:id="rId21"/>
    <p:sldId id="306" r:id="rId22"/>
    <p:sldId id="307" r:id="rId23"/>
    <p:sldId id="308" r:id="rId24"/>
    <p:sldId id="309" r:id="rId25"/>
    <p:sldId id="310" r:id="rId26"/>
    <p:sldId id="311" r:id="rId27"/>
    <p:sldId id="313" r:id="rId28"/>
    <p:sldId id="314" r:id="rId29"/>
    <p:sldId id="316" r:id="rId30"/>
    <p:sldId id="315" r:id="rId31"/>
    <p:sldId id="285" r:id="rId32"/>
    <p:sldId id="286" r:id="rId33"/>
    <p:sldId id="287" r:id="rId34"/>
    <p:sldId id="288"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1656" autoAdjust="0"/>
  </p:normalViewPr>
  <p:slideViewPr>
    <p:cSldViewPr>
      <p:cViewPr varScale="1">
        <p:scale>
          <a:sx n="78" d="100"/>
          <a:sy n="78" d="100"/>
        </p:scale>
        <p:origin x="1579"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5CAC1B-EB29-4678-872D-BD41B1818E7B}" type="datetimeFigureOut">
              <a:rPr lang="en-US" smtClean="0"/>
              <a:pPr/>
              <a:t>12/8/2023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28A482-1F5A-4BA1-A5E0-998F914F2F8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28A482-1F5A-4BA1-A5E0-998F914F2F8A}" type="slidenum">
              <a:rPr lang="en-US" smtClean="0"/>
              <a:pPr/>
              <a:t>1</a:t>
            </a:fld>
            <a:endParaRPr lang="en-US"/>
          </a:p>
        </p:txBody>
      </p:sp>
    </p:spTree>
    <p:extLst>
      <p:ext uri="{BB962C8B-B14F-4D97-AF65-F5344CB8AC3E}">
        <p14:creationId xmlns:p14="http://schemas.microsoft.com/office/powerpoint/2010/main" val="807299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7AEB69D-EFE0-4ABE-AE98-4AC35903E3D3}" type="datetime1">
              <a:rPr lang="en-US" smtClean="0"/>
              <a:t>12/8/2023</a:t>
            </a:fld>
            <a:endParaRPr lang="en-US"/>
          </a:p>
        </p:txBody>
      </p:sp>
      <p:sp>
        <p:nvSpPr>
          <p:cNvPr id="5" name="Footer Placeholder 4"/>
          <p:cNvSpPr>
            <a:spLocks noGrp="1"/>
          </p:cNvSpPr>
          <p:nvPr>
            <p:ph type="ftr" sz="quarter" idx="11"/>
          </p:nvPr>
        </p:nvSpPr>
        <p:spPr/>
        <p:txBody>
          <a:bodyPr/>
          <a:lstStyle/>
          <a:p>
            <a:r>
              <a:rPr lang="en-US" dirty="0"/>
              <a:t>Mini Project (20ITC12)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9A3D5D-6C38-4A7F-9E8A-8EDE3AABFBF9}" type="datetime1">
              <a:rPr lang="en-US" smtClean="0"/>
              <a:t>12/8/2023</a:t>
            </a:fld>
            <a:endParaRPr lang="en-US"/>
          </a:p>
        </p:txBody>
      </p:sp>
      <p:sp>
        <p:nvSpPr>
          <p:cNvPr id="5" name="Footer Placeholder 4"/>
          <p:cNvSpPr>
            <a:spLocks noGrp="1"/>
          </p:cNvSpPr>
          <p:nvPr>
            <p:ph type="ftr" sz="quarter" idx="11"/>
          </p:nvPr>
        </p:nvSpPr>
        <p:spPr/>
        <p:txBody>
          <a:bodyPr/>
          <a:lstStyle/>
          <a:p>
            <a:r>
              <a:rPr lang="en-US" dirty="0"/>
              <a:t>Mini Project (20ITC12)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92E646-3E19-42E9-B83F-E668489CA8A1}" type="datetime1">
              <a:rPr lang="en-US" smtClean="0"/>
              <a:t>12/8/2023</a:t>
            </a:fld>
            <a:endParaRPr lang="en-US"/>
          </a:p>
        </p:txBody>
      </p:sp>
      <p:sp>
        <p:nvSpPr>
          <p:cNvPr id="5" name="Footer Placeholder 4"/>
          <p:cNvSpPr>
            <a:spLocks noGrp="1"/>
          </p:cNvSpPr>
          <p:nvPr>
            <p:ph type="ftr" sz="quarter" idx="11"/>
          </p:nvPr>
        </p:nvSpPr>
        <p:spPr/>
        <p:txBody>
          <a:bodyPr/>
          <a:lstStyle/>
          <a:p>
            <a:r>
              <a:rPr lang="en-US" dirty="0"/>
              <a:t>Mini Project (20ITC12)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C7B27D-0F92-4E6D-BF19-E9D9DF2A19D4}" type="datetime1">
              <a:rPr lang="en-US" smtClean="0"/>
              <a:t>12/8/2023</a:t>
            </a:fld>
            <a:endParaRPr lang="en-US"/>
          </a:p>
        </p:txBody>
      </p:sp>
      <p:sp>
        <p:nvSpPr>
          <p:cNvPr id="5" name="Footer Placeholder 4"/>
          <p:cNvSpPr>
            <a:spLocks noGrp="1"/>
          </p:cNvSpPr>
          <p:nvPr>
            <p:ph type="ftr" sz="quarter" idx="11"/>
          </p:nvPr>
        </p:nvSpPr>
        <p:spPr/>
        <p:txBody>
          <a:bodyPr/>
          <a:lstStyle/>
          <a:p>
            <a:r>
              <a:rPr lang="en-US" dirty="0"/>
              <a:t>Mini Project (20ITC12)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C9BEFF-592C-48A2-80CC-13F5CCBE752F}" type="datetime1">
              <a:rPr lang="en-US" smtClean="0"/>
              <a:t>12/8/2023</a:t>
            </a:fld>
            <a:endParaRPr lang="en-US"/>
          </a:p>
        </p:txBody>
      </p:sp>
      <p:sp>
        <p:nvSpPr>
          <p:cNvPr id="5" name="Footer Placeholder 4"/>
          <p:cNvSpPr>
            <a:spLocks noGrp="1"/>
          </p:cNvSpPr>
          <p:nvPr>
            <p:ph type="ftr" sz="quarter" idx="11"/>
          </p:nvPr>
        </p:nvSpPr>
        <p:spPr/>
        <p:txBody>
          <a:bodyPr/>
          <a:lstStyle/>
          <a:p>
            <a:r>
              <a:rPr lang="en-US" dirty="0"/>
              <a:t>Mini Project (20ITC12)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AC2A046-F22F-48C2-BC49-35A35BDE9118}" type="datetime1">
              <a:rPr lang="en-US" smtClean="0"/>
              <a:t>12/8/2023</a:t>
            </a:fld>
            <a:endParaRPr lang="en-US"/>
          </a:p>
        </p:txBody>
      </p:sp>
      <p:sp>
        <p:nvSpPr>
          <p:cNvPr id="6" name="Footer Placeholder 5"/>
          <p:cNvSpPr>
            <a:spLocks noGrp="1"/>
          </p:cNvSpPr>
          <p:nvPr>
            <p:ph type="ftr" sz="quarter" idx="11"/>
          </p:nvPr>
        </p:nvSpPr>
        <p:spPr/>
        <p:txBody>
          <a:bodyPr/>
          <a:lstStyle/>
          <a:p>
            <a:r>
              <a:rPr lang="en-US" dirty="0"/>
              <a:t>Mini Project (20ITC12)</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9C03BFC-4E2C-4F7D-8B81-C45E6FD3FDAC}" type="datetime1">
              <a:rPr lang="en-US" smtClean="0"/>
              <a:t>12/8/2023</a:t>
            </a:fld>
            <a:endParaRPr lang="en-US"/>
          </a:p>
        </p:txBody>
      </p:sp>
      <p:sp>
        <p:nvSpPr>
          <p:cNvPr id="8" name="Footer Placeholder 7"/>
          <p:cNvSpPr>
            <a:spLocks noGrp="1"/>
          </p:cNvSpPr>
          <p:nvPr>
            <p:ph type="ftr" sz="quarter" idx="11"/>
          </p:nvPr>
        </p:nvSpPr>
        <p:spPr/>
        <p:txBody>
          <a:bodyPr/>
          <a:lstStyle/>
          <a:p>
            <a:r>
              <a:rPr lang="en-US" dirty="0"/>
              <a:t>Mini Project (20ITC12)</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C87CAA-F154-4CA4-8C54-B3C63E9DAE06}" type="datetime1">
              <a:rPr lang="en-US" smtClean="0"/>
              <a:t>12/8/2023</a:t>
            </a:fld>
            <a:endParaRPr lang="en-US"/>
          </a:p>
        </p:txBody>
      </p:sp>
      <p:sp>
        <p:nvSpPr>
          <p:cNvPr id="4" name="Footer Placeholder 3"/>
          <p:cNvSpPr>
            <a:spLocks noGrp="1"/>
          </p:cNvSpPr>
          <p:nvPr>
            <p:ph type="ftr" sz="quarter" idx="11"/>
          </p:nvPr>
        </p:nvSpPr>
        <p:spPr/>
        <p:txBody>
          <a:bodyPr/>
          <a:lstStyle/>
          <a:p>
            <a:r>
              <a:rPr lang="en-US" dirty="0"/>
              <a:t>Mini Project (20ITC12)</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07C256-55C6-4688-BB71-719801287091}" type="datetime1">
              <a:rPr lang="en-US" smtClean="0"/>
              <a:t>12/8/2023</a:t>
            </a:fld>
            <a:endParaRPr lang="en-US"/>
          </a:p>
        </p:txBody>
      </p:sp>
      <p:sp>
        <p:nvSpPr>
          <p:cNvPr id="3" name="Footer Placeholder 2"/>
          <p:cNvSpPr>
            <a:spLocks noGrp="1"/>
          </p:cNvSpPr>
          <p:nvPr>
            <p:ph type="ftr" sz="quarter" idx="11"/>
          </p:nvPr>
        </p:nvSpPr>
        <p:spPr/>
        <p:txBody>
          <a:bodyPr/>
          <a:lstStyle/>
          <a:p>
            <a:r>
              <a:rPr lang="en-US" dirty="0"/>
              <a:t>Mini Project (20ITC12)</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FBB325A-6373-48AD-BEB4-73A3613FD0C2}" type="datetime1">
              <a:rPr lang="en-US" smtClean="0"/>
              <a:t>12/8/2023</a:t>
            </a:fld>
            <a:endParaRPr lang="en-US"/>
          </a:p>
        </p:txBody>
      </p:sp>
      <p:sp>
        <p:nvSpPr>
          <p:cNvPr id="6" name="Footer Placeholder 5"/>
          <p:cNvSpPr>
            <a:spLocks noGrp="1"/>
          </p:cNvSpPr>
          <p:nvPr>
            <p:ph type="ftr" sz="quarter" idx="11"/>
          </p:nvPr>
        </p:nvSpPr>
        <p:spPr/>
        <p:txBody>
          <a:bodyPr/>
          <a:lstStyle/>
          <a:p>
            <a:r>
              <a:rPr lang="en-US" dirty="0"/>
              <a:t>Mini Project (20ITC12)</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3F716D-2449-424F-B9F9-7CC90D7942C2}" type="datetime1">
              <a:rPr lang="en-US" smtClean="0"/>
              <a:t>12/8/2023</a:t>
            </a:fld>
            <a:endParaRPr lang="en-US"/>
          </a:p>
        </p:txBody>
      </p:sp>
      <p:sp>
        <p:nvSpPr>
          <p:cNvPr id="6" name="Footer Placeholder 5"/>
          <p:cNvSpPr>
            <a:spLocks noGrp="1"/>
          </p:cNvSpPr>
          <p:nvPr>
            <p:ph type="ftr" sz="quarter" idx="11"/>
          </p:nvPr>
        </p:nvSpPr>
        <p:spPr/>
        <p:txBody>
          <a:bodyPr/>
          <a:lstStyle/>
          <a:p>
            <a:r>
              <a:rPr lang="en-US" dirty="0"/>
              <a:t>Mini Project (20ITC12)</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EC054E-FD9A-4652-A76F-0A634EDBCDA2}" type="datetime1">
              <a:rPr lang="en-US" smtClean="0"/>
              <a:t>12/8/2023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Mini Project (20ITC12)</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2823" y="1921913"/>
            <a:ext cx="8382000" cy="1981200"/>
          </a:xfrm>
        </p:spPr>
        <p:txBody>
          <a:bodyPr>
            <a:normAutofit/>
          </a:bodyPr>
          <a:lstStyle/>
          <a:p>
            <a:r>
              <a:rPr lang="en-US" sz="1800" b="1" dirty="0">
                <a:latin typeface="Times New Roman"/>
                <a:cs typeface="Times New Roman"/>
              </a:rPr>
              <a:t>Minor Project Presentation on</a:t>
            </a:r>
            <a:br>
              <a:rPr lang="en-US" sz="3000" b="1" dirty="0">
                <a:latin typeface="Times New Roman" pitchFamily="18" charset="0"/>
                <a:cs typeface="Times New Roman" pitchFamily="18" charset="0"/>
              </a:rPr>
            </a:br>
            <a:r>
              <a:rPr lang="en-US" b="1" dirty="0">
                <a:solidFill>
                  <a:schemeClr val="tx2"/>
                </a:solidFill>
                <a:latin typeface="Times New Roman"/>
                <a:cs typeface="Times New Roman"/>
              </a:rPr>
              <a:t>Cars Dealing Website</a:t>
            </a:r>
            <a:br>
              <a:rPr lang="en-US" b="1" dirty="0">
                <a:solidFill>
                  <a:schemeClr val="tx2"/>
                </a:solidFill>
                <a:latin typeface="Times New Roman"/>
                <a:cs typeface="Times New Roman"/>
              </a:rPr>
            </a:br>
            <a:r>
              <a:rPr lang="en-US" sz="2000" b="1" dirty="0">
                <a:solidFill>
                  <a:srgbClr val="000000"/>
                </a:solidFill>
                <a:latin typeface="Times New Roman"/>
                <a:cs typeface="Times New Roman"/>
              </a:rPr>
              <a:t>McQueen</a:t>
            </a:r>
            <a:endParaRPr lang="en-US" b="1" dirty="0">
              <a:solidFill>
                <a:schemeClr val="tx2"/>
              </a:solidFill>
              <a:latin typeface="Times New Roman"/>
              <a:cs typeface="Times New Roman"/>
            </a:endParaRPr>
          </a:p>
        </p:txBody>
      </p:sp>
      <p:sp>
        <p:nvSpPr>
          <p:cNvPr id="3" name="Subtitle 2"/>
          <p:cNvSpPr>
            <a:spLocks noGrp="1"/>
          </p:cNvSpPr>
          <p:nvPr>
            <p:ph type="subTitle" idx="1"/>
          </p:nvPr>
        </p:nvSpPr>
        <p:spPr>
          <a:xfrm>
            <a:off x="4593823" y="4262888"/>
            <a:ext cx="3791400" cy="1071112"/>
          </a:xfrm>
        </p:spPr>
        <p:txBody>
          <a:bodyPr vert="horz" lIns="91440" tIns="45720" rIns="91440" bIns="45720" rtlCol="0" anchor="t">
            <a:normAutofit fontScale="85000" lnSpcReduction="20000"/>
          </a:bodyPr>
          <a:lstStyle/>
          <a:p>
            <a:pPr algn="l"/>
            <a:r>
              <a:rPr lang="en-US" sz="2000" dirty="0">
                <a:solidFill>
                  <a:schemeClr val="tx1"/>
                </a:solidFill>
                <a:latin typeface="Times New Roman"/>
                <a:cs typeface="Times New Roman"/>
              </a:rPr>
              <a:t>J Monesh           </a:t>
            </a:r>
            <a:r>
              <a:rPr lang="en-US" sz="2000" dirty="0">
                <a:solidFill>
                  <a:schemeClr val="tx1"/>
                </a:solidFill>
                <a:latin typeface="Times New Roman" pitchFamily="18" charset="0"/>
                <a:cs typeface="Times New Roman" pitchFamily="18" charset="0"/>
              </a:rPr>
              <a:t>–</a:t>
            </a:r>
            <a:r>
              <a:rPr lang="en-US" sz="2000" dirty="0">
                <a:solidFill>
                  <a:schemeClr val="tx1"/>
                </a:solidFill>
                <a:latin typeface="Times New Roman"/>
                <a:cs typeface="Times New Roman"/>
              </a:rPr>
              <a:t>          160121771039</a:t>
            </a:r>
          </a:p>
          <a:p>
            <a:pPr algn="l">
              <a:lnSpc>
                <a:spcPct val="160000"/>
              </a:lnSpc>
            </a:pPr>
            <a:r>
              <a:rPr lang="en-US" sz="2000" dirty="0">
                <a:solidFill>
                  <a:schemeClr val="tx1"/>
                </a:solidFill>
                <a:latin typeface="Times New Roman" pitchFamily="18" charset="0"/>
                <a:cs typeface="Times New Roman" pitchFamily="18" charset="0"/>
              </a:rPr>
              <a:t>Md Mushtaq      –          160121771050</a:t>
            </a:r>
            <a:br>
              <a:rPr lang="en-US" sz="2000" dirty="0">
                <a:solidFill>
                  <a:schemeClr val="tx1"/>
                </a:solidFill>
                <a:latin typeface="Times New Roman" pitchFamily="18" charset="0"/>
                <a:cs typeface="Times New Roman" pitchFamily="18" charset="0"/>
              </a:rPr>
            </a:br>
            <a:r>
              <a:rPr lang="en-US" sz="2000" dirty="0">
                <a:solidFill>
                  <a:schemeClr val="tx1"/>
                </a:solidFill>
                <a:latin typeface="Times New Roman" pitchFamily="18" charset="0"/>
                <a:cs typeface="Times New Roman" pitchFamily="18" charset="0"/>
              </a:rPr>
              <a:t>G Sai </a:t>
            </a:r>
            <a:r>
              <a:rPr lang="en-US" sz="2000" dirty="0" err="1">
                <a:solidFill>
                  <a:schemeClr val="tx1"/>
                </a:solidFill>
                <a:latin typeface="Times New Roman" pitchFamily="18" charset="0"/>
                <a:cs typeface="Times New Roman" pitchFamily="18" charset="0"/>
              </a:rPr>
              <a:t>Aashrith</a:t>
            </a:r>
            <a:r>
              <a:rPr lang="en-US" sz="2000" dirty="0">
                <a:solidFill>
                  <a:schemeClr val="tx1"/>
                </a:solidFill>
                <a:latin typeface="Times New Roman" pitchFamily="18" charset="0"/>
                <a:cs typeface="Times New Roman" pitchFamily="18" charset="0"/>
              </a:rPr>
              <a:t> Reddy – 160121771058</a:t>
            </a:r>
          </a:p>
        </p:txBody>
      </p:sp>
      <p:sp>
        <p:nvSpPr>
          <p:cNvPr id="7" name="Subtitle 2"/>
          <p:cNvSpPr txBox="1">
            <a:spLocks/>
          </p:cNvSpPr>
          <p:nvPr/>
        </p:nvSpPr>
        <p:spPr>
          <a:xfrm>
            <a:off x="990600" y="5854458"/>
            <a:ext cx="8370983" cy="450000"/>
          </a:xfrm>
          <a:prstGeom prst="rect">
            <a:avLst/>
          </a:prstGeom>
        </p:spPr>
        <p:txBody>
          <a:bodyPr vert="horz" lIns="91440" tIns="45720" rIns="91440" bIns="45720" rtlCol="0" anchor="t">
            <a:normAutofit/>
          </a:bodyPr>
          <a:lstStyle/>
          <a:p>
            <a:pPr>
              <a:spcBef>
                <a:spcPct val="20000"/>
              </a:spcBef>
              <a:defRPr/>
            </a:pPr>
            <a:r>
              <a:rPr kumimoji="0" lang="en-US" b="1" i="0" u="sng" strike="noStrike" kern="1200" cap="none" spc="0" normalizeH="0" baseline="0" noProof="0" dirty="0">
                <a:ln>
                  <a:noFill/>
                </a:ln>
                <a:effectLst/>
                <a:uLnTx/>
                <a:uFillTx/>
                <a:latin typeface="Times New Roman"/>
                <a:cs typeface="Times New Roman"/>
              </a:rPr>
              <a:t>Mentor</a:t>
            </a:r>
            <a:r>
              <a:rPr kumimoji="0" lang="en-US" b="1" i="0" strike="noStrike" kern="1200" cap="none" spc="0" normalizeH="0" baseline="0" noProof="0" dirty="0">
                <a:ln>
                  <a:noFill/>
                </a:ln>
                <a:effectLst/>
                <a:uLnTx/>
                <a:uFillTx/>
                <a:latin typeface="Times New Roman"/>
                <a:cs typeface="Times New Roman"/>
              </a:rPr>
              <a:t>:</a:t>
            </a:r>
            <a:r>
              <a:rPr kumimoji="0" lang="en-US" b="0" i="0" strike="noStrike" kern="1200" cap="none" spc="0" normalizeH="0" baseline="0" noProof="0" dirty="0">
                <a:ln>
                  <a:noFill/>
                </a:ln>
                <a:effectLst/>
                <a:uLnTx/>
                <a:uFillTx/>
                <a:latin typeface="Times New Roman"/>
                <a:cs typeface="Times New Roman"/>
              </a:rPr>
              <a:t> Smt. V. Krishna </a:t>
            </a:r>
            <a:r>
              <a:rPr kumimoji="0" lang="en-US" b="0" i="0" strike="noStrike" kern="1200" cap="none" spc="0" normalizeH="0" baseline="0" noProof="0" dirty="0" err="1">
                <a:ln>
                  <a:noFill/>
                </a:ln>
                <a:effectLst/>
                <a:uLnTx/>
                <a:uFillTx/>
                <a:latin typeface="Times New Roman"/>
                <a:cs typeface="Times New Roman"/>
              </a:rPr>
              <a:t>Aravinda</a:t>
            </a:r>
            <a:r>
              <a:rPr lang="en-US" dirty="0">
                <a:latin typeface="Times New Roman"/>
                <a:cs typeface="Times New Roman"/>
              </a:rPr>
              <a:t>       </a:t>
            </a:r>
            <a:r>
              <a:rPr kumimoji="0" lang="en-US" b="1" i="0" u="sng" strike="noStrike" kern="1200" cap="none" spc="0" normalizeH="0" noProof="0" dirty="0">
                <a:ln>
                  <a:noFill/>
                </a:ln>
                <a:effectLst/>
                <a:uLnTx/>
                <a:uFillTx/>
                <a:latin typeface="Times New Roman"/>
                <a:cs typeface="Times New Roman"/>
              </a:rPr>
              <a:t>Designation</a:t>
            </a:r>
            <a:r>
              <a:rPr kumimoji="0" lang="en-US" b="1" i="0" strike="noStrike" kern="1200" cap="none" spc="0" normalizeH="0" noProof="0" dirty="0">
                <a:ln>
                  <a:noFill/>
                </a:ln>
                <a:effectLst/>
                <a:uLnTx/>
                <a:uFillTx/>
                <a:latin typeface="Times New Roman"/>
                <a:cs typeface="Times New Roman"/>
              </a:rPr>
              <a:t>: </a:t>
            </a:r>
            <a:r>
              <a:rPr kumimoji="0" lang="en-US" i="0" strike="noStrike" kern="1200" cap="none" spc="0" normalizeH="0" noProof="0" dirty="0">
                <a:ln>
                  <a:noFill/>
                </a:ln>
                <a:effectLst/>
                <a:uLnTx/>
                <a:uFillTx/>
                <a:latin typeface="Times New Roman"/>
                <a:cs typeface="Times New Roman"/>
              </a:rPr>
              <a:t>Assistant Professor</a:t>
            </a:r>
            <a:r>
              <a:rPr lang="en-US" dirty="0">
                <a:latin typeface="Times New Roman"/>
                <a:cs typeface="Times New Roman"/>
              </a:rPr>
              <a:t> </a:t>
            </a:r>
            <a:endParaRPr kumimoji="0" lang="en-US" b="0" i="0" u="none" strike="noStrike" kern="1200" cap="none" spc="0" normalizeH="0" baseline="0" noProof="0" dirty="0">
              <a:ln>
                <a:noFill/>
              </a:ln>
              <a:effectLst/>
              <a:uLnTx/>
              <a:uFillTx/>
              <a:latin typeface="Times New Roman" pitchFamily="18" charset="0"/>
              <a:ea typeface="+mn-ea"/>
              <a:cs typeface="Times New Roman" pitchFamily="18" charset="0"/>
            </a:endParaRPr>
          </a:p>
        </p:txBody>
      </p:sp>
      <p:sp>
        <p:nvSpPr>
          <p:cNvPr id="9" name="Subtitle 2"/>
          <p:cNvSpPr txBox="1">
            <a:spLocks/>
          </p:cNvSpPr>
          <p:nvPr/>
        </p:nvSpPr>
        <p:spPr>
          <a:xfrm>
            <a:off x="990600" y="4286709"/>
            <a:ext cx="2655984" cy="968565"/>
          </a:xfrm>
          <a:prstGeom prst="rect">
            <a:avLst/>
          </a:prstGeom>
        </p:spPr>
        <p:txBody>
          <a:bodyPr vert="horz" lIns="91440" tIns="45720" rIns="91440" bIns="45720" rtlCol="0">
            <a:normAutofit lnSpcReduction="10000"/>
          </a:bodyPr>
          <a:lstStyle/>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sng"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Core branch:</a:t>
            </a:r>
            <a:r>
              <a:rPr kumimoji="0" lang="en-US"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 </a:t>
            </a:r>
            <a:endParaRPr lang="en-US" dirty="0">
              <a:latin typeface="Times New Roman" pitchFamily="18" charset="0"/>
              <a:cs typeface="Times New Roman" pitchFamily="18" charset="0"/>
            </a:endParaRPr>
          </a:p>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rPr>
              <a:t>Artificial</a:t>
            </a:r>
            <a:r>
              <a:rPr lang="en-US" dirty="0">
                <a:latin typeface="Times New Roman" pitchFamily="18" charset="0"/>
                <a:cs typeface="Times New Roman" pitchFamily="18" charset="0"/>
              </a:rPr>
              <a:t> Intelligence &amp; Data Science (I1)</a:t>
            </a:r>
            <a:endParaRPr kumimoji="0" lang="en-US"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a:p>
            <a:pPr marL="0" marR="0" lvl="0" indent="0" algn="just"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b="0" i="0" u="none" strike="noStrike" kern="1200" cap="none" spc="0" normalizeH="0" baseline="0" noProof="0" dirty="0">
              <a:ln>
                <a:noFill/>
              </a:ln>
              <a:solidFill>
                <a:schemeClr val="tx1"/>
              </a:solidFill>
              <a:effectLst/>
              <a:uLnTx/>
              <a:uFillTx/>
              <a:latin typeface="Times New Roman" pitchFamily="18" charset="0"/>
              <a:ea typeface="+mn-ea"/>
              <a:cs typeface="Times New Roman" pitchFamily="18" charset="0"/>
            </a:endParaRPr>
          </a:p>
        </p:txBody>
      </p:sp>
      <p:pic>
        <p:nvPicPr>
          <p:cNvPr id="8" name="Picture 7">
            <a:extLst>
              <a:ext uri="{FF2B5EF4-FFF2-40B4-BE49-F238E27FC236}">
                <a16:creationId xmlns:a16="http://schemas.microsoft.com/office/drawing/2014/main" id="{96197613-3E8A-E316-6320-18EE05656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963" y="320183"/>
            <a:ext cx="8700940" cy="1386069"/>
          </a:xfrm>
          <a:prstGeom prst="rect">
            <a:avLst/>
          </a:prstGeom>
        </p:spPr>
      </p:pic>
      <p:sp>
        <p:nvSpPr>
          <p:cNvPr id="6" name="Footer Placeholder 7">
            <a:extLst>
              <a:ext uri="{FF2B5EF4-FFF2-40B4-BE49-F238E27FC236}">
                <a16:creationId xmlns:a16="http://schemas.microsoft.com/office/drawing/2014/main" id="{666F29B9-CB41-441E-CB5D-C94740B58C10}"/>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dirty="0" smtClean="0">
                <a:solidFill>
                  <a:schemeClr val="accent4">
                    <a:lumMod val="75000"/>
                  </a:schemeClr>
                </a:solidFill>
                <a:latin typeface="Times New Roman" pitchFamily="18" charset="0"/>
                <a:cs typeface="Times New Roman" pitchFamily="18" charset="0"/>
              </a:rPr>
              <a:pPr/>
              <a:t>10</a:t>
            </a:fld>
            <a:endParaRPr lang="en-US" sz="1400" dirty="0">
              <a:solidFill>
                <a:schemeClr val="accent4">
                  <a:lumMod val="75000"/>
                </a:schemeClr>
              </a:solidFill>
              <a:latin typeface="Times New Roman" pitchFamily="18" charset="0"/>
              <a:cs typeface="Times New Roman" pitchFamily="18" charset="0"/>
            </a:endParaRPr>
          </a:p>
        </p:txBody>
      </p:sp>
      <p:sp>
        <p:nvSpPr>
          <p:cNvPr id="3" name="TextBox 2">
            <a:extLst>
              <a:ext uri="{FF2B5EF4-FFF2-40B4-BE49-F238E27FC236}">
                <a16:creationId xmlns:a16="http://schemas.microsoft.com/office/drawing/2014/main" id="{B964BCBC-0F71-026A-3ACD-6154FBAD11E3}"/>
              </a:ext>
            </a:extLst>
          </p:cNvPr>
          <p:cNvSpPr txBox="1"/>
          <p:nvPr/>
        </p:nvSpPr>
        <p:spPr>
          <a:xfrm>
            <a:off x="533400" y="692084"/>
            <a:ext cx="35899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tx2"/>
                </a:solidFill>
                <a:latin typeface="Times New Roman" panose="02020603050405020304" pitchFamily="18" charset="0"/>
                <a:ea typeface="Calibri"/>
                <a:cs typeface="Times New Roman" panose="02020603050405020304" pitchFamily="18" charset="0"/>
              </a:rPr>
              <a:t>UML Diagram</a:t>
            </a:r>
          </a:p>
        </p:txBody>
      </p:sp>
      <p:pic>
        <p:nvPicPr>
          <p:cNvPr id="4" name="Graphic 3" descr="Man">
            <a:extLst>
              <a:ext uri="{FF2B5EF4-FFF2-40B4-BE49-F238E27FC236}">
                <a16:creationId xmlns:a16="http://schemas.microsoft.com/office/drawing/2014/main" id="{9189AE87-EBD7-0B47-A253-6048C6CFFF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2116" y="3048000"/>
            <a:ext cx="914400" cy="914400"/>
          </a:xfrm>
          <a:prstGeom prst="rect">
            <a:avLst/>
          </a:prstGeom>
        </p:spPr>
      </p:pic>
      <p:sp>
        <p:nvSpPr>
          <p:cNvPr id="10" name="Rectangle 9">
            <a:extLst>
              <a:ext uri="{FF2B5EF4-FFF2-40B4-BE49-F238E27FC236}">
                <a16:creationId xmlns:a16="http://schemas.microsoft.com/office/drawing/2014/main" id="{5E4784FE-60A9-FBA2-67DE-DF0A9BBF485A}"/>
              </a:ext>
            </a:extLst>
          </p:cNvPr>
          <p:cNvSpPr/>
          <p:nvPr/>
        </p:nvSpPr>
        <p:spPr>
          <a:xfrm>
            <a:off x="3602745" y="1571936"/>
            <a:ext cx="1890770" cy="373144"/>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Open Website</a:t>
            </a:r>
          </a:p>
        </p:txBody>
      </p:sp>
      <p:sp>
        <p:nvSpPr>
          <p:cNvPr id="12" name="Rectangle 11">
            <a:extLst>
              <a:ext uri="{FF2B5EF4-FFF2-40B4-BE49-F238E27FC236}">
                <a16:creationId xmlns:a16="http://schemas.microsoft.com/office/drawing/2014/main" id="{449D26B4-D958-4DC6-F453-99BE2B06C719}"/>
              </a:ext>
            </a:extLst>
          </p:cNvPr>
          <p:cNvSpPr/>
          <p:nvPr/>
        </p:nvSpPr>
        <p:spPr>
          <a:xfrm>
            <a:off x="3617671" y="2301712"/>
            <a:ext cx="1890770" cy="373144"/>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r>
              <a:rPr lang="en-IN" dirty="0" err="1">
                <a:solidFill>
                  <a:schemeClr val="tx1"/>
                </a:solidFill>
              </a:rPr>
              <a:t>xplore</a:t>
            </a:r>
            <a:r>
              <a:rPr lang="en-IN" dirty="0">
                <a:solidFill>
                  <a:schemeClr val="tx1"/>
                </a:solidFill>
              </a:rPr>
              <a:t> cars</a:t>
            </a:r>
          </a:p>
        </p:txBody>
      </p:sp>
      <p:sp>
        <p:nvSpPr>
          <p:cNvPr id="13" name="Rectangle 12">
            <a:extLst>
              <a:ext uri="{FF2B5EF4-FFF2-40B4-BE49-F238E27FC236}">
                <a16:creationId xmlns:a16="http://schemas.microsoft.com/office/drawing/2014/main" id="{5A7ACD3C-BC74-28DB-D3F4-4F15D16D181B}"/>
              </a:ext>
            </a:extLst>
          </p:cNvPr>
          <p:cNvSpPr/>
          <p:nvPr/>
        </p:nvSpPr>
        <p:spPr>
          <a:xfrm>
            <a:off x="3602745" y="3031488"/>
            <a:ext cx="1890770" cy="373144"/>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Buy/Sell cars</a:t>
            </a:r>
          </a:p>
        </p:txBody>
      </p:sp>
      <p:sp>
        <p:nvSpPr>
          <p:cNvPr id="14" name="Rectangle 13">
            <a:extLst>
              <a:ext uri="{FF2B5EF4-FFF2-40B4-BE49-F238E27FC236}">
                <a16:creationId xmlns:a16="http://schemas.microsoft.com/office/drawing/2014/main" id="{1724BFF3-B982-7060-EACB-C09E4E2EE468}"/>
              </a:ext>
            </a:extLst>
          </p:cNvPr>
          <p:cNvSpPr/>
          <p:nvPr/>
        </p:nvSpPr>
        <p:spPr>
          <a:xfrm>
            <a:off x="3602745" y="3761264"/>
            <a:ext cx="1890770" cy="729776"/>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solidFill>
                  <a:schemeClr val="tx1"/>
                </a:solidFill>
              </a:rPr>
              <a:t>SignUp</a:t>
            </a:r>
            <a:r>
              <a:rPr lang="en-IN" dirty="0">
                <a:solidFill>
                  <a:schemeClr val="tx1"/>
                </a:solidFill>
              </a:rPr>
              <a:t>/Login </a:t>
            </a:r>
          </a:p>
        </p:txBody>
      </p:sp>
      <p:sp>
        <p:nvSpPr>
          <p:cNvPr id="15" name="Rectangle 14">
            <a:extLst>
              <a:ext uri="{FF2B5EF4-FFF2-40B4-BE49-F238E27FC236}">
                <a16:creationId xmlns:a16="http://schemas.microsoft.com/office/drawing/2014/main" id="{8AE2452D-B4CD-7D58-102C-050FBCA326F1}"/>
              </a:ext>
            </a:extLst>
          </p:cNvPr>
          <p:cNvSpPr/>
          <p:nvPr/>
        </p:nvSpPr>
        <p:spPr>
          <a:xfrm>
            <a:off x="3602745" y="4847672"/>
            <a:ext cx="1890770" cy="729776"/>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r>
              <a:rPr lang="en-IN" dirty="0" err="1">
                <a:solidFill>
                  <a:schemeClr val="tx1"/>
                </a:solidFill>
              </a:rPr>
              <a:t>heckout</a:t>
            </a:r>
            <a:endParaRPr lang="en-IN" dirty="0">
              <a:solidFill>
                <a:schemeClr val="tx1"/>
              </a:solidFill>
            </a:endParaRPr>
          </a:p>
        </p:txBody>
      </p:sp>
      <p:cxnSp>
        <p:nvCxnSpPr>
          <p:cNvPr id="17" name="Straight Arrow Connector 16">
            <a:extLst>
              <a:ext uri="{FF2B5EF4-FFF2-40B4-BE49-F238E27FC236}">
                <a16:creationId xmlns:a16="http://schemas.microsoft.com/office/drawing/2014/main" id="{47306D67-9B0B-3BEC-08C5-A2AAE91B0AA6}"/>
              </a:ext>
            </a:extLst>
          </p:cNvPr>
          <p:cNvCxnSpPr>
            <a:cxnSpLocks/>
            <a:stCxn id="4" idx="3"/>
            <a:endCxn id="10" idx="1"/>
          </p:cNvCxnSpPr>
          <p:nvPr/>
        </p:nvCxnSpPr>
        <p:spPr>
          <a:xfrm flipV="1">
            <a:off x="1926516" y="1758508"/>
            <a:ext cx="1676229" cy="1746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EA0A8BF-C188-14C7-73A4-D49DD890958E}"/>
              </a:ext>
            </a:extLst>
          </p:cNvPr>
          <p:cNvCxnSpPr>
            <a:cxnSpLocks/>
            <a:stCxn id="4" idx="3"/>
            <a:endCxn id="12" idx="1"/>
          </p:cNvCxnSpPr>
          <p:nvPr/>
        </p:nvCxnSpPr>
        <p:spPr>
          <a:xfrm flipV="1">
            <a:off x="1926516" y="2488284"/>
            <a:ext cx="1691155" cy="1016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329E005-AEA2-4038-35A5-35D86F303FE5}"/>
              </a:ext>
            </a:extLst>
          </p:cNvPr>
          <p:cNvCxnSpPr>
            <a:cxnSpLocks/>
            <a:stCxn id="4" idx="3"/>
            <a:endCxn id="13" idx="1"/>
          </p:cNvCxnSpPr>
          <p:nvPr/>
        </p:nvCxnSpPr>
        <p:spPr>
          <a:xfrm flipV="1">
            <a:off x="1926516" y="3218060"/>
            <a:ext cx="1676229" cy="287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2B496EC-EEAA-068C-2EFF-6249B0709496}"/>
              </a:ext>
            </a:extLst>
          </p:cNvPr>
          <p:cNvCxnSpPr>
            <a:cxnSpLocks/>
            <a:stCxn id="4" idx="3"/>
            <a:endCxn id="14" idx="1"/>
          </p:cNvCxnSpPr>
          <p:nvPr/>
        </p:nvCxnSpPr>
        <p:spPr>
          <a:xfrm>
            <a:off x="1926516" y="3505200"/>
            <a:ext cx="1676229" cy="620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6DF580E-D671-7AFE-7F25-F82C0D298261}"/>
              </a:ext>
            </a:extLst>
          </p:cNvPr>
          <p:cNvCxnSpPr>
            <a:cxnSpLocks/>
            <a:stCxn id="4" idx="3"/>
            <a:endCxn id="15" idx="1"/>
          </p:cNvCxnSpPr>
          <p:nvPr/>
        </p:nvCxnSpPr>
        <p:spPr>
          <a:xfrm>
            <a:off x="1926516" y="3505200"/>
            <a:ext cx="1676229" cy="1707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DE8DA76-359F-9EDC-E264-88D1959224CA}"/>
              </a:ext>
            </a:extLst>
          </p:cNvPr>
          <p:cNvCxnSpPr>
            <a:cxnSpLocks/>
            <a:stCxn id="12" idx="3"/>
          </p:cNvCxnSpPr>
          <p:nvPr/>
        </p:nvCxnSpPr>
        <p:spPr>
          <a:xfrm>
            <a:off x="5508441" y="2488284"/>
            <a:ext cx="1709043" cy="924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D4C9475-A0E6-FFF6-E4A9-CA14CE6D3FDB}"/>
              </a:ext>
            </a:extLst>
          </p:cNvPr>
          <p:cNvCxnSpPr>
            <a:cxnSpLocks/>
            <a:stCxn id="13" idx="3"/>
          </p:cNvCxnSpPr>
          <p:nvPr/>
        </p:nvCxnSpPr>
        <p:spPr>
          <a:xfrm>
            <a:off x="5493515" y="3218060"/>
            <a:ext cx="1723969" cy="19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C7F83CE-DB01-019F-863E-8A1A4570A63F}"/>
              </a:ext>
            </a:extLst>
          </p:cNvPr>
          <p:cNvCxnSpPr>
            <a:cxnSpLocks/>
            <a:endCxn id="14" idx="3"/>
          </p:cNvCxnSpPr>
          <p:nvPr/>
        </p:nvCxnSpPr>
        <p:spPr>
          <a:xfrm flipH="1">
            <a:off x="5493515" y="3412888"/>
            <a:ext cx="1723969" cy="7132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3EC448B-D711-0874-97A8-8C540795B8A4}"/>
              </a:ext>
            </a:extLst>
          </p:cNvPr>
          <p:cNvCxnSpPr>
            <a:cxnSpLocks/>
            <a:endCxn id="15" idx="3"/>
          </p:cNvCxnSpPr>
          <p:nvPr/>
        </p:nvCxnSpPr>
        <p:spPr>
          <a:xfrm flipH="1">
            <a:off x="5493515" y="3412888"/>
            <a:ext cx="1723969" cy="1799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9AD9BB6-8567-B20D-D15F-29FB6BDCF1A0}"/>
              </a:ext>
            </a:extLst>
          </p:cNvPr>
          <p:cNvCxnSpPr>
            <a:cxnSpLocks/>
            <a:stCxn id="10" idx="3"/>
          </p:cNvCxnSpPr>
          <p:nvPr/>
        </p:nvCxnSpPr>
        <p:spPr>
          <a:xfrm>
            <a:off x="5493515" y="1758508"/>
            <a:ext cx="1723969" cy="1654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Footer Placeholder 7">
            <a:extLst>
              <a:ext uri="{FF2B5EF4-FFF2-40B4-BE49-F238E27FC236}">
                <a16:creationId xmlns:a16="http://schemas.microsoft.com/office/drawing/2014/main" id="{DB63C017-CE50-B80A-AA2E-64E68C56EADE}"/>
              </a:ext>
            </a:extLst>
          </p:cNvPr>
          <p:cNvSpPr txBox="1">
            <a:spLocks/>
          </p:cNvSpPr>
          <p:nvPr/>
        </p:nvSpPr>
        <p:spPr>
          <a:xfrm>
            <a:off x="1063484" y="4039792"/>
            <a:ext cx="811664"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accent4">
                    <a:lumMod val="75000"/>
                  </a:schemeClr>
                </a:solidFill>
                <a:latin typeface="Times New Roman"/>
                <a:cs typeface="Times New Roman"/>
              </a:rPr>
              <a:t>User</a:t>
            </a:r>
          </a:p>
        </p:txBody>
      </p:sp>
      <p:sp>
        <p:nvSpPr>
          <p:cNvPr id="52" name="Footer Placeholder 7">
            <a:extLst>
              <a:ext uri="{FF2B5EF4-FFF2-40B4-BE49-F238E27FC236}">
                <a16:creationId xmlns:a16="http://schemas.microsoft.com/office/drawing/2014/main" id="{8FE5638C-09D2-5273-9CAD-EBF015B5D2DD}"/>
              </a:ext>
            </a:extLst>
          </p:cNvPr>
          <p:cNvSpPr txBox="1">
            <a:spLocks/>
          </p:cNvSpPr>
          <p:nvPr/>
        </p:nvSpPr>
        <p:spPr>
          <a:xfrm>
            <a:off x="7268852" y="3962400"/>
            <a:ext cx="811664" cy="442517"/>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accent4">
                    <a:lumMod val="75000"/>
                  </a:schemeClr>
                </a:solidFill>
                <a:latin typeface="Times New Roman"/>
                <a:cs typeface="Times New Roman"/>
              </a:rPr>
              <a:t>Server</a:t>
            </a:r>
          </a:p>
        </p:txBody>
      </p:sp>
      <p:sp>
        <p:nvSpPr>
          <p:cNvPr id="2" name="Footer Placeholder 7">
            <a:extLst>
              <a:ext uri="{FF2B5EF4-FFF2-40B4-BE49-F238E27FC236}">
                <a16:creationId xmlns:a16="http://schemas.microsoft.com/office/drawing/2014/main" id="{0A9A73CC-5694-BD88-DA62-9F4EAC9BD703}"/>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1026" name="Picture 2" descr="Computer - Free computer icons">
            <a:extLst>
              <a:ext uri="{FF2B5EF4-FFF2-40B4-BE49-F238E27FC236}">
                <a16:creationId xmlns:a16="http://schemas.microsoft.com/office/drawing/2014/main" id="{507EC358-4CBD-A1A2-A0E9-EE2CA1CD89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2411" y="2971371"/>
            <a:ext cx="848106" cy="8481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3722926-AD20-DC02-0DC6-C4B14875CC9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spTree>
    <p:extLst>
      <p:ext uri="{BB962C8B-B14F-4D97-AF65-F5344CB8AC3E}">
        <p14:creationId xmlns:p14="http://schemas.microsoft.com/office/powerpoint/2010/main" val="351995057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dirty="0" smtClean="0">
                <a:solidFill>
                  <a:schemeClr val="accent4">
                    <a:lumMod val="75000"/>
                  </a:schemeClr>
                </a:solidFill>
                <a:latin typeface="Times New Roman" pitchFamily="18" charset="0"/>
                <a:cs typeface="Times New Roman" pitchFamily="18" charset="0"/>
              </a:rPr>
              <a:pPr/>
              <a:t>11</a:t>
            </a:fld>
            <a:endParaRPr lang="en-US" sz="1400" dirty="0">
              <a:solidFill>
                <a:schemeClr val="accent4">
                  <a:lumMod val="75000"/>
                </a:schemeClr>
              </a:solidFill>
              <a:latin typeface="Times New Roman" pitchFamily="18" charset="0"/>
              <a:cs typeface="Times New Roman" pitchFamily="18" charset="0"/>
            </a:endParaRPr>
          </a:p>
        </p:txBody>
      </p:sp>
      <p:sp>
        <p:nvSpPr>
          <p:cNvPr id="3" name="TextBox 2">
            <a:extLst>
              <a:ext uri="{FF2B5EF4-FFF2-40B4-BE49-F238E27FC236}">
                <a16:creationId xmlns:a16="http://schemas.microsoft.com/office/drawing/2014/main" id="{B964BCBC-0F71-026A-3ACD-6154FBAD11E3}"/>
              </a:ext>
            </a:extLst>
          </p:cNvPr>
          <p:cNvSpPr txBox="1"/>
          <p:nvPr/>
        </p:nvSpPr>
        <p:spPr>
          <a:xfrm>
            <a:off x="304800" y="175504"/>
            <a:ext cx="358994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tx2"/>
                </a:solidFill>
                <a:latin typeface="Times New Roman" panose="02020603050405020304" pitchFamily="18" charset="0"/>
                <a:ea typeface="Calibri"/>
                <a:cs typeface="Times New Roman" panose="02020603050405020304" pitchFamily="18" charset="0"/>
              </a:rPr>
              <a:t>System Architecture</a:t>
            </a:r>
          </a:p>
        </p:txBody>
      </p:sp>
      <p:sp>
        <p:nvSpPr>
          <p:cNvPr id="10" name="Rectangle 9">
            <a:extLst>
              <a:ext uri="{FF2B5EF4-FFF2-40B4-BE49-F238E27FC236}">
                <a16:creationId xmlns:a16="http://schemas.microsoft.com/office/drawing/2014/main" id="{5E4784FE-60A9-FBA2-67DE-DF0A9BBF485A}"/>
              </a:ext>
            </a:extLst>
          </p:cNvPr>
          <p:cNvSpPr/>
          <p:nvPr/>
        </p:nvSpPr>
        <p:spPr>
          <a:xfrm>
            <a:off x="3626615" y="1035740"/>
            <a:ext cx="1890770" cy="373144"/>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Open Website</a:t>
            </a:r>
          </a:p>
        </p:txBody>
      </p:sp>
      <p:sp>
        <p:nvSpPr>
          <p:cNvPr id="2" name="Footer Placeholder 7">
            <a:extLst>
              <a:ext uri="{FF2B5EF4-FFF2-40B4-BE49-F238E27FC236}">
                <a16:creationId xmlns:a16="http://schemas.microsoft.com/office/drawing/2014/main" id="{37784855-9E8D-8624-41C3-AF1198528205}"/>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sp>
        <p:nvSpPr>
          <p:cNvPr id="19" name="Rectangle 18">
            <a:extLst>
              <a:ext uri="{FF2B5EF4-FFF2-40B4-BE49-F238E27FC236}">
                <a16:creationId xmlns:a16="http://schemas.microsoft.com/office/drawing/2014/main" id="{2F458541-454D-2CC5-631A-D2F8B24D150A}"/>
              </a:ext>
            </a:extLst>
          </p:cNvPr>
          <p:cNvSpPr/>
          <p:nvPr/>
        </p:nvSpPr>
        <p:spPr>
          <a:xfrm>
            <a:off x="3819438" y="4948179"/>
            <a:ext cx="1890770" cy="874082"/>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Enter Car Details and place order for sale</a:t>
            </a:r>
            <a:endParaRPr lang="en-IN" dirty="0">
              <a:solidFill>
                <a:schemeClr val="tx1"/>
              </a:solidFill>
            </a:endParaRPr>
          </a:p>
        </p:txBody>
      </p:sp>
      <p:sp>
        <p:nvSpPr>
          <p:cNvPr id="22" name="Rectangle 21">
            <a:extLst>
              <a:ext uri="{FF2B5EF4-FFF2-40B4-BE49-F238E27FC236}">
                <a16:creationId xmlns:a16="http://schemas.microsoft.com/office/drawing/2014/main" id="{B7E99EFC-9E6D-96B8-26BA-725A30F45E6E}"/>
              </a:ext>
            </a:extLst>
          </p:cNvPr>
          <p:cNvSpPr/>
          <p:nvPr/>
        </p:nvSpPr>
        <p:spPr>
          <a:xfrm>
            <a:off x="5943600" y="2628224"/>
            <a:ext cx="1981200" cy="1010834"/>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View Detailed specifications of car</a:t>
            </a:r>
            <a:endParaRPr lang="en-IN" dirty="0">
              <a:solidFill>
                <a:schemeClr val="tx1"/>
              </a:solidFill>
            </a:endParaRPr>
          </a:p>
        </p:txBody>
      </p:sp>
      <p:sp>
        <p:nvSpPr>
          <p:cNvPr id="23" name="Rectangle 22">
            <a:extLst>
              <a:ext uri="{FF2B5EF4-FFF2-40B4-BE49-F238E27FC236}">
                <a16:creationId xmlns:a16="http://schemas.microsoft.com/office/drawing/2014/main" id="{97F20FA3-5A24-A5A9-D61E-940100583E19}"/>
              </a:ext>
            </a:extLst>
          </p:cNvPr>
          <p:cNvSpPr/>
          <p:nvPr/>
        </p:nvSpPr>
        <p:spPr>
          <a:xfrm>
            <a:off x="5943600" y="4107046"/>
            <a:ext cx="1993265" cy="373144"/>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Login/Signup</a:t>
            </a:r>
            <a:endParaRPr lang="en-IN" dirty="0">
              <a:solidFill>
                <a:schemeClr val="tx1"/>
              </a:solidFill>
            </a:endParaRPr>
          </a:p>
        </p:txBody>
      </p:sp>
      <p:sp>
        <p:nvSpPr>
          <p:cNvPr id="25" name="Rectangle 24">
            <a:extLst>
              <a:ext uri="{FF2B5EF4-FFF2-40B4-BE49-F238E27FC236}">
                <a16:creationId xmlns:a16="http://schemas.microsoft.com/office/drawing/2014/main" id="{C7CC237E-3E04-BE4D-6F6B-7D5FC01E1394}"/>
              </a:ext>
            </a:extLst>
          </p:cNvPr>
          <p:cNvSpPr/>
          <p:nvPr/>
        </p:nvSpPr>
        <p:spPr>
          <a:xfrm>
            <a:off x="1465426" y="2608637"/>
            <a:ext cx="1890770" cy="373144"/>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Dashboard</a:t>
            </a:r>
            <a:endParaRPr lang="en-IN" dirty="0">
              <a:solidFill>
                <a:schemeClr val="tx1"/>
              </a:solidFill>
            </a:endParaRPr>
          </a:p>
        </p:txBody>
      </p:sp>
      <p:sp>
        <p:nvSpPr>
          <p:cNvPr id="26" name="TextBox 25">
            <a:extLst>
              <a:ext uri="{FF2B5EF4-FFF2-40B4-BE49-F238E27FC236}">
                <a16:creationId xmlns:a16="http://schemas.microsoft.com/office/drawing/2014/main" id="{342D3943-C2FD-619E-2D3E-62C9927EAB79}"/>
              </a:ext>
            </a:extLst>
          </p:cNvPr>
          <p:cNvSpPr txBox="1"/>
          <p:nvPr/>
        </p:nvSpPr>
        <p:spPr>
          <a:xfrm>
            <a:off x="1611497" y="3006420"/>
            <a:ext cx="1600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latin typeface="Times New Roman" panose="02020603050405020304" pitchFamily="18" charset="0"/>
                <a:ea typeface="Calibri"/>
                <a:cs typeface="Times New Roman" panose="02020603050405020304" pitchFamily="18" charset="0"/>
              </a:rPr>
              <a:t>Dashboard</a:t>
            </a:r>
          </a:p>
          <a:p>
            <a:pPr algn="ctr"/>
            <a:r>
              <a:rPr lang="en-US" dirty="0">
                <a:latin typeface="Times New Roman" panose="02020603050405020304" pitchFamily="18" charset="0"/>
                <a:ea typeface="Calibri"/>
                <a:cs typeface="Times New Roman" panose="02020603050405020304" pitchFamily="18" charset="0"/>
              </a:rPr>
              <a:t>Profile</a:t>
            </a:r>
          </a:p>
          <a:p>
            <a:pPr algn="ctr"/>
            <a:r>
              <a:rPr lang="en-US" dirty="0">
                <a:latin typeface="Times New Roman" panose="02020603050405020304" pitchFamily="18" charset="0"/>
                <a:ea typeface="Calibri"/>
                <a:cs typeface="Times New Roman" panose="02020603050405020304" pitchFamily="18" charset="0"/>
              </a:rPr>
              <a:t>Transactions</a:t>
            </a:r>
          </a:p>
        </p:txBody>
      </p:sp>
      <p:cxnSp>
        <p:nvCxnSpPr>
          <p:cNvPr id="27" name="Straight Connector 26">
            <a:extLst>
              <a:ext uri="{FF2B5EF4-FFF2-40B4-BE49-F238E27FC236}">
                <a16:creationId xmlns:a16="http://schemas.microsoft.com/office/drawing/2014/main" id="{0758C4A2-9DA3-90F1-03E4-541224CD0FCD}"/>
              </a:ext>
            </a:extLst>
          </p:cNvPr>
          <p:cNvCxnSpPr>
            <a:cxnSpLocks/>
            <a:stCxn id="25" idx="1"/>
          </p:cNvCxnSpPr>
          <p:nvPr/>
        </p:nvCxnSpPr>
        <p:spPr>
          <a:xfrm>
            <a:off x="1465426" y="2795209"/>
            <a:ext cx="0" cy="1155095"/>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256B36EB-58E1-8D5C-1CA6-2A6B961E0E6B}"/>
              </a:ext>
            </a:extLst>
          </p:cNvPr>
          <p:cNvCxnSpPr>
            <a:cxnSpLocks/>
          </p:cNvCxnSpPr>
          <p:nvPr/>
        </p:nvCxnSpPr>
        <p:spPr>
          <a:xfrm>
            <a:off x="3356196" y="2784147"/>
            <a:ext cx="0" cy="1166157"/>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FD5DA46-115A-D07C-1B5D-762701F15D8F}"/>
              </a:ext>
            </a:extLst>
          </p:cNvPr>
          <p:cNvCxnSpPr>
            <a:cxnSpLocks/>
          </p:cNvCxnSpPr>
          <p:nvPr/>
        </p:nvCxnSpPr>
        <p:spPr>
          <a:xfrm>
            <a:off x="1465426" y="3939243"/>
            <a:ext cx="1890770" cy="0"/>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A5684C08-365B-E00F-5954-915AD641B116}"/>
              </a:ext>
            </a:extLst>
          </p:cNvPr>
          <p:cNvCxnSpPr>
            <a:cxnSpLocks/>
            <a:stCxn id="22" idx="2"/>
            <a:endCxn id="23" idx="0"/>
          </p:cNvCxnSpPr>
          <p:nvPr/>
        </p:nvCxnSpPr>
        <p:spPr>
          <a:xfrm>
            <a:off x="6934200" y="3639058"/>
            <a:ext cx="6033" cy="4679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2CBE5317-E110-531E-25A6-D9671AE01E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sp>
        <p:nvSpPr>
          <p:cNvPr id="18" name="Rectangle 17">
            <a:extLst>
              <a:ext uri="{FF2B5EF4-FFF2-40B4-BE49-F238E27FC236}">
                <a16:creationId xmlns:a16="http://schemas.microsoft.com/office/drawing/2014/main" id="{C69BCC46-A203-6AE7-44D3-1D56799155DD}"/>
              </a:ext>
            </a:extLst>
          </p:cNvPr>
          <p:cNvSpPr/>
          <p:nvPr/>
        </p:nvSpPr>
        <p:spPr>
          <a:xfrm>
            <a:off x="5991137" y="1780186"/>
            <a:ext cx="1890770" cy="373144"/>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View Cars</a:t>
            </a:r>
          </a:p>
        </p:txBody>
      </p:sp>
      <p:cxnSp>
        <p:nvCxnSpPr>
          <p:cNvPr id="20" name="Connector: Elbow 19">
            <a:extLst>
              <a:ext uri="{FF2B5EF4-FFF2-40B4-BE49-F238E27FC236}">
                <a16:creationId xmlns:a16="http://schemas.microsoft.com/office/drawing/2014/main" id="{774859CD-217F-0DD9-DF02-1F056A8D420E}"/>
              </a:ext>
            </a:extLst>
          </p:cNvPr>
          <p:cNvCxnSpPr>
            <a:cxnSpLocks/>
            <a:stCxn id="10" idx="3"/>
            <a:endCxn id="18" idx="0"/>
          </p:cNvCxnSpPr>
          <p:nvPr/>
        </p:nvCxnSpPr>
        <p:spPr>
          <a:xfrm>
            <a:off x="5517385" y="1222312"/>
            <a:ext cx="1419137" cy="55787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nector: Elbow 30">
            <a:extLst>
              <a:ext uri="{FF2B5EF4-FFF2-40B4-BE49-F238E27FC236}">
                <a16:creationId xmlns:a16="http://schemas.microsoft.com/office/drawing/2014/main" id="{DFFE0CC5-6851-91C4-B950-2B792D6A0220}"/>
              </a:ext>
            </a:extLst>
          </p:cNvPr>
          <p:cNvCxnSpPr>
            <a:cxnSpLocks/>
            <a:stCxn id="18" idx="2"/>
            <a:endCxn id="22" idx="0"/>
          </p:cNvCxnSpPr>
          <p:nvPr/>
        </p:nvCxnSpPr>
        <p:spPr>
          <a:xfrm rot="5400000">
            <a:off x="6697914" y="2389616"/>
            <a:ext cx="474894" cy="232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216AC2D8-42B1-6A0B-51D0-208A70FF1494}"/>
              </a:ext>
            </a:extLst>
          </p:cNvPr>
          <p:cNvSpPr/>
          <p:nvPr/>
        </p:nvSpPr>
        <p:spPr>
          <a:xfrm>
            <a:off x="5943600" y="4948178"/>
            <a:ext cx="1993265" cy="843022"/>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Enter Purchase details and place order</a:t>
            </a:r>
            <a:endParaRPr lang="en-IN" dirty="0">
              <a:solidFill>
                <a:schemeClr val="tx1"/>
              </a:solidFill>
            </a:endParaRPr>
          </a:p>
        </p:txBody>
      </p:sp>
      <p:cxnSp>
        <p:nvCxnSpPr>
          <p:cNvPr id="51" name="Straight Arrow Connector 50">
            <a:extLst>
              <a:ext uri="{FF2B5EF4-FFF2-40B4-BE49-F238E27FC236}">
                <a16:creationId xmlns:a16="http://schemas.microsoft.com/office/drawing/2014/main" id="{0A925093-35F8-D8F9-EC15-7D206B8EAD04}"/>
              </a:ext>
            </a:extLst>
          </p:cNvPr>
          <p:cNvCxnSpPr>
            <a:cxnSpLocks/>
            <a:stCxn id="23" idx="2"/>
            <a:endCxn id="49" idx="0"/>
          </p:cNvCxnSpPr>
          <p:nvPr/>
        </p:nvCxnSpPr>
        <p:spPr>
          <a:xfrm>
            <a:off x="6940233" y="4480190"/>
            <a:ext cx="0" cy="4679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7" name="Rectangle 76">
            <a:extLst>
              <a:ext uri="{FF2B5EF4-FFF2-40B4-BE49-F238E27FC236}">
                <a16:creationId xmlns:a16="http://schemas.microsoft.com/office/drawing/2014/main" id="{4412CE1F-0985-5AA1-9B85-4FB92EBE036A}"/>
              </a:ext>
            </a:extLst>
          </p:cNvPr>
          <p:cNvSpPr/>
          <p:nvPr/>
        </p:nvSpPr>
        <p:spPr>
          <a:xfrm>
            <a:off x="3575368" y="1869345"/>
            <a:ext cx="1993265" cy="373144"/>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Login/Signup</a:t>
            </a:r>
            <a:endParaRPr lang="en-IN" dirty="0">
              <a:solidFill>
                <a:schemeClr val="tx1"/>
              </a:solidFill>
            </a:endParaRPr>
          </a:p>
        </p:txBody>
      </p:sp>
      <p:cxnSp>
        <p:nvCxnSpPr>
          <p:cNvPr id="79" name="Straight Arrow Connector 78">
            <a:extLst>
              <a:ext uri="{FF2B5EF4-FFF2-40B4-BE49-F238E27FC236}">
                <a16:creationId xmlns:a16="http://schemas.microsoft.com/office/drawing/2014/main" id="{C5F51ACF-1AF5-684E-686E-8C754AA8230A}"/>
              </a:ext>
            </a:extLst>
          </p:cNvPr>
          <p:cNvCxnSpPr>
            <a:cxnSpLocks/>
            <a:endCxn id="77" idx="0"/>
          </p:cNvCxnSpPr>
          <p:nvPr/>
        </p:nvCxnSpPr>
        <p:spPr>
          <a:xfrm>
            <a:off x="4565968" y="1401357"/>
            <a:ext cx="6033" cy="4679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Connector: Elbow 83">
            <a:extLst>
              <a:ext uri="{FF2B5EF4-FFF2-40B4-BE49-F238E27FC236}">
                <a16:creationId xmlns:a16="http://schemas.microsoft.com/office/drawing/2014/main" id="{F26BA307-8663-5277-CB15-0FB3DA312699}"/>
              </a:ext>
            </a:extLst>
          </p:cNvPr>
          <p:cNvCxnSpPr>
            <a:cxnSpLocks/>
            <a:stCxn id="23" idx="1"/>
            <a:endCxn id="19" idx="0"/>
          </p:cNvCxnSpPr>
          <p:nvPr/>
        </p:nvCxnSpPr>
        <p:spPr>
          <a:xfrm rot="10800000" flipV="1">
            <a:off x="4764824" y="4293617"/>
            <a:ext cx="1178777" cy="65456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88" name="Connector: Elbow 87">
            <a:extLst>
              <a:ext uri="{FF2B5EF4-FFF2-40B4-BE49-F238E27FC236}">
                <a16:creationId xmlns:a16="http://schemas.microsoft.com/office/drawing/2014/main" id="{7E98D4D3-F9DB-F682-A224-427A4C560289}"/>
              </a:ext>
            </a:extLst>
          </p:cNvPr>
          <p:cNvCxnSpPr>
            <a:cxnSpLocks/>
            <a:endCxn id="25" idx="0"/>
          </p:cNvCxnSpPr>
          <p:nvPr/>
        </p:nvCxnSpPr>
        <p:spPr>
          <a:xfrm rot="10800000" flipV="1">
            <a:off x="2410811" y="2080715"/>
            <a:ext cx="1164558" cy="52792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92" name="Rectangle 91">
            <a:extLst>
              <a:ext uri="{FF2B5EF4-FFF2-40B4-BE49-F238E27FC236}">
                <a16:creationId xmlns:a16="http://schemas.microsoft.com/office/drawing/2014/main" id="{3120A8AE-8263-456E-DF01-6F37D8A5AF20}"/>
              </a:ext>
            </a:extLst>
          </p:cNvPr>
          <p:cNvSpPr/>
          <p:nvPr/>
        </p:nvSpPr>
        <p:spPr>
          <a:xfrm>
            <a:off x="1465426" y="4400166"/>
            <a:ext cx="1890771" cy="373144"/>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Logout</a:t>
            </a:r>
            <a:endParaRPr lang="en-IN" dirty="0">
              <a:solidFill>
                <a:schemeClr val="tx1"/>
              </a:solidFill>
            </a:endParaRPr>
          </a:p>
        </p:txBody>
      </p:sp>
      <p:cxnSp>
        <p:nvCxnSpPr>
          <p:cNvPr id="93" name="Straight Arrow Connector 92">
            <a:extLst>
              <a:ext uri="{FF2B5EF4-FFF2-40B4-BE49-F238E27FC236}">
                <a16:creationId xmlns:a16="http://schemas.microsoft.com/office/drawing/2014/main" id="{4C8BD733-96EE-4117-3D18-6CE51E220096}"/>
              </a:ext>
            </a:extLst>
          </p:cNvPr>
          <p:cNvCxnSpPr>
            <a:cxnSpLocks/>
            <a:stCxn id="26" idx="2"/>
            <a:endCxn id="92" idx="0"/>
          </p:cNvCxnSpPr>
          <p:nvPr/>
        </p:nvCxnSpPr>
        <p:spPr>
          <a:xfrm flipH="1">
            <a:off x="2410812" y="3929750"/>
            <a:ext cx="785" cy="4704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4" name="Rectangle 93">
            <a:extLst>
              <a:ext uri="{FF2B5EF4-FFF2-40B4-BE49-F238E27FC236}">
                <a16:creationId xmlns:a16="http://schemas.microsoft.com/office/drawing/2014/main" id="{454F1143-FA7C-E772-283D-7E7F05A64DAB}"/>
              </a:ext>
            </a:extLst>
          </p:cNvPr>
          <p:cNvSpPr/>
          <p:nvPr/>
        </p:nvSpPr>
        <p:spPr>
          <a:xfrm>
            <a:off x="1465426" y="5234232"/>
            <a:ext cx="1881318" cy="373144"/>
          </a:xfrm>
          <a:prstGeom prst="rect">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Landing Page</a:t>
            </a:r>
            <a:endParaRPr lang="en-IN" dirty="0">
              <a:solidFill>
                <a:schemeClr val="tx1"/>
              </a:solidFill>
            </a:endParaRPr>
          </a:p>
        </p:txBody>
      </p:sp>
      <p:cxnSp>
        <p:nvCxnSpPr>
          <p:cNvPr id="95" name="Straight Arrow Connector 94">
            <a:extLst>
              <a:ext uri="{FF2B5EF4-FFF2-40B4-BE49-F238E27FC236}">
                <a16:creationId xmlns:a16="http://schemas.microsoft.com/office/drawing/2014/main" id="{A1971FB4-0CAD-26BA-8953-52358750F713}"/>
              </a:ext>
            </a:extLst>
          </p:cNvPr>
          <p:cNvCxnSpPr>
            <a:cxnSpLocks/>
            <a:stCxn id="92" idx="2"/>
            <a:endCxn id="94" idx="0"/>
          </p:cNvCxnSpPr>
          <p:nvPr/>
        </p:nvCxnSpPr>
        <p:spPr>
          <a:xfrm flipH="1">
            <a:off x="2406085" y="4773310"/>
            <a:ext cx="4727" cy="4609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9925652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12</a:t>
            </a:fld>
            <a:endParaRPr lang="en-US" sz="1400" dirty="0">
              <a:solidFill>
                <a:schemeClr val="accent4">
                  <a:lumMod val="75000"/>
                </a:schemeClr>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4F6DCD39-42E1-83AB-3961-76970D44BE37}"/>
              </a:ext>
            </a:extLst>
          </p:cNvPr>
          <p:cNvSpPr txBox="1"/>
          <p:nvPr/>
        </p:nvSpPr>
        <p:spPr>
          <a:xfrm>
            <a:off x="388397" y="266330"/>
            <a:ext cx="407263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solidFill>
                  <a:schemeClr val="tx2"/>
                </a:solidFill>
                <a:ea typeface="Calibri"/>
                <a:cs typeface="Calibri"/>
              </a:rPr>
              <a:t>Result &amp; Discussion</a:t>
            </a:r>
          </a:p>
          <a:p>
            <a:r>
              <a:rPr lang="en-US" dirty="0">
                <a:solidFill>
                  <a:schemeClr val="tx2"/>
                </a:solidFill>
                <a:ea typeface="Calibri"/>
                <a:cs typeface="Calibri"/>
              </a:rPr>
              <a:t>This is an User Interface of our Project</a:t>
            </a:r>
          </a:p>
          <a:p>
            <a:endParaRPr lang="en-US" sz="2500" dirty="0">
              <a:solidFill>
                <a:schemeClr val="tx2"/>
              </a:solidFill>
              <a:ea typeface="Calibri"/>
              <a:cs typeface="Calibri"/>
            </a:endParaRPr>
          </a:p>
        </p:txBody>
      </p:sp>
      <p:sp>
        <p:nvSpPr>
          <p:cNvPr id="2" name="Footer Placeholder 7">
            <a:extLst>
              <a:ext uri="{FF2B5EF4-FFF2-40B4-BE49-F238E27FC236}">
                <a16:creationId xmlns:a16="http://schemas.microsoft.com/office/drawing/2014/main" id="{B5B49AAF-FC4B-DCD4-897D-D2B58C942FA0}"/>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4" name="Picture 3">
            <a:extLst>
              <a:ext uri="{FF2B5EF4-FFF2-40B4-BE49-F238E27FC236}">
                <a16:creationId xmlns:a16="http://schemas.microsoft.com/office/drawing/2014/main" id="{37C9E739-3C12-7787-EB86-E5ABF553C1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pic>
        <p:nvPicPr>
          <p:cNvPr id="8" name="Picture 7">
            <a:extLst>
              <a:ext uri="{FF2B5EF4-FFF2-40B4-BE49-F238E27FC236}">
                <a16:creationId xmlns:a16="http://schemas.microsoft.com/office/drawing/2014/main" id="{50F4144E-2C78-32DA-AAA2-B2FE2EB38E73}"/>
              </a:ext>
            </a:extLst>
          </p:cNvPr>
          <p:cNvPicPr>
            <a:picLocks noChangeAspect="1"/>
          </p:cNvPicPr>
          <p:nvPr/>
        </p:nvPicPr>
        <p:blipFill>
          <a:blip r:embed="rId3"/>
          <a:stretch>
            <a:fillRect/>
          </a:stretch>
        </p:blipFill>
        <p:spPr>
          <a:xfrm>
            <a:off x="84186" y="1400187"/>
            <a:ext cx="8956581" cy="4758184"/>
          </a:xfrm>
          <a:prstGeom prst="rect">
            <a:avLst/>
          </a:prstGeom>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13</a:t>
            </a:fld>
            <a:endParaRPr lang="en-US" sz="1400" dirty="0">
              <a:solidFill>
                <a:schemeClr val="accent4">
                  <a:lumMod val="75000"/>
                </a:schemeClr>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4F6DCD39-42E1-83AB-3961-76970D44BE37}"/>
              </a:ext>
            </a:extLst>
          </p:cNvPr>
          <p:cNvSpPr txBox="1"/>
          <p:nvPr/>
        </p:nvSpPr>
        <p:spPr>
          <a:xfrm>
            <a:off x="388397" y="266330"/>
            <a:ext cx="407263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solidFill>
                  <a:schemeClr val="tx2"/>
                </a:solidFill>
                <a:ea typeface="Calibri"/>
                <a:cs typeface="Calibri"/>
              </a:rPr>
              <a:t>Result &amp; Discussion</a:t>
            </a:r>
          </a:p>
          <a:p>
            <a:r>
              <a:rPr lang="en-US" dirty="0">
                <a:solidFill>
                  <a:schemeClr val="tx2"/>
                </a:solidFill>
                <a:ea typeface="Calibri"/>
                <a:cs typeface="Calibri"/>
              </a:rPr>
              <a:t>This is an User Interface of our Project</a:t>
            </a:r>
          </a:p>
          <a:p>
            <a:endParaRPr lang="en-US" sz="2500" dirty="0">
              <a:solidFill>
                <a:schemeClr val="tx2"/>
              </a:solidFill>
              <a:ea typeface="Calibri"/>
              <a:cs typeface="Calibri"/>
            </a:endParaRPr>
          </a:p>
        </p:txBody>
      </p:sp>
      <p:sp>
        <p:nvSpPr>
          <p:cNvPr id="2" name="Footer Placeholder 7">
            <a:extLst>
              <a:ext uri="{FF2B5EF4-FFF2-40B4-BE49-F238E27FC236}">
                <a16:creationId xmlns:a16="http://schemas.microsoft.com/office/drawing/2014/main" id="{B5B49AAF-FC4B-DCD4-897D-D2B58C942FA0}"/>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4" name="Picture 3">
            <a:extLst>
              <a:ext uri="{FF2B5EF4-FFF2-40B4-BE49-F238E27FC236}">
                <a16:creationId xmlns:a16="http://schemas.microsoft.com/office/drawing/2014/main" id="{37C9E739-3C12-7787-EB86-E5ABF553C1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pic>
        <p:nvPicPr>
          <p:cNvPr id="6" name="Picture 5">
            <a:extLst>
              <a:ext uri="{FF2B5EF4-FFF2-40B4-BE49-F238E27FC236}">
                <a16:creationId xmlns:a16="http://schemas.microsoft.com/office/drawing/2014/main" id="{A84BBDC0-5F43-DFD4-30AB-E8A9821D9F11}"/>
              </a:ext>
            </a:extLst>
          </p:cNvPr>
          <p:cNvPicPr>
            <a:picLocks noChangeAspect="1"/>
          </p:cNvPicPr>
          <p:nvPr/>
        </p:nvPicPr>
        <p:blipFill>
          <a:blip r:embed="rId3"/>
          <a:stretch>
            <a:fillRect/>
          </a:stretch>
        </p:blipFill>
        <p:spPr>
          <a:xfrm>
            <a:off x="76200" y="1295400"/>
            <a:ext cx="8991600" cy="4776788"/>
          </a:xfrm>
          <a:prstGeom prst="rect">
            <a:avLst/>
          </a:prstGeom>
        </p:spPr>
      </p:pic>
    </p:spTree>
    <p:extLst>
      <p:ext uri="{BB962C8B-B14F-4D97-AF65-F5344CB8AC3E}">
        <p14:creationId xmlns:p14="http://schemas.microsoft.com/office/powerpoint/2010/main" val="61592300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14</a:t>
            </a:fld>
            <a:endParaRPr lang="en-US" sz="1400" dirty="0">
              <a:solidFill>
                <a:schemeClr val="accent4">
                  <a:lumMod val="75000"/>
                </a:schemeClr>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4F6DCD39-42E1-83AB-3961-76970D44BE37}"/>
              </a:ext>
            </a:extLst>
          </p:cNvPr>
          <p:cNvSpPr txBox="1"/>
          <p:nvPr/>
        </p:nvSpPr>
        <p:spPr>
          <a:xfrm>
            <a:off x="388397" y="266330"/>
            <a:ext cx="407263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solidFill>
                  <a:schemeClr val="tx2"/>
                </a:solidFill>
                <a:ea typeface="Calibri"/>
                <a:cs typeface="Calibri"/>
              </a:rPr>
              <a:t>Result &amp; Discussion</a:t>
            </a:r>
          </a:p>
          <a:p>
            <a:r>
              <a:rPr lang="en-US" dirty="0">
                <a:solidFill>
                  <a:schemeClr val="tx2"/>
                </a:solidFill>
                <a:ea typeface="Calibri"/>
                <a:cs typeface="Calibri"/>
              </a:rPr>
              <a:t>This is an User Interface of our Project</a:t>
            </a:r>
          </a:p>
          <a:p>
            <a:endParaRPr lang="en-US" sz="2500" dirty="0">
              <a:solidFill>
                <a:schemeClr val="tx2"/>
              </a:solidFill>
              <a:ea typeface="Calibri"/>
              <a:cs typeface="Calibri"/>
            </a:endParaRPr>
          </a:p>
        </p:txBody>
      </p:sp>
      <p:sp>
        <p:nvSpPr>
          <p:cNvPr id="2" name="Footer Placeholder 7">
            <a:extLst>
              <a:ext uri="{FF2B5EF4-FFF2-40B4-BE49-F238E27FC236}">
                <a16:creationId xmlns:a16="http://schemas.microsoft.com/office/drawing/2014/main" id="{B5B49AAF-FC4B-DCD4-897D-D2B58C942FA0}"/>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4" name="Picture 3">
            <a:extLst>
              <a:ext uri="{FF2B5EF4-FFF2-40B4-BE49-F238E27FC236}">
                <a16:creationId xmlns:a16="http://schemas.microsoft.com/office/drawing/2014/main" id="{37C9E739-3C12-7787-EB86-E5ABF553C1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pic>
        <p:nvPicPr>
          <p:cNvPr id="6" name="Picture 5">
            <a:extLst>
              <a:ext uri="{FF2B5EF4-FFF2-40B4-BE49-F238E27FC236}">
                <a16:creationId xmlns:a16="http://schemas.microsoft.com/office/drawing/2014/main" id="{013EB49D-0870-D325-1C1C-DCB493CF99F7}"/>
              </a:ext>
            </a:extLst>
          </p:cNvPr>
          <p:cNvPicPr>
            <a:picLocks noChangeAspect="1"/>
          </p:cNvPicPr>
          <p:nvPr/>
        </p:nvPicPr>
        <p:blipFill>
          <a:blip r:embed="rId3"/>
          <a:stretch>
            <a:fillRect/>
          </a:stretch>
        </p:blipFill>
        <p:spPr>
          <a:xfrm>
            <a:off x="85431" y="1152595"/>
            <a:ext cx="8991600" cy="4776788"/>
          </a:xfrm>
          <a:prstGeom prst="rect">
            <a:avLst/>
          </a:prstGeom>
        </p:spPr>
      </p:pic>
    </p:spTree>
    <p:extLst>
      <p:ext uri="{BB962C8B-B14F-4D97-AF65-F5344CB8AC3E}">
        <p14:creationId xmlns:p14="http://schemas.microsoft.com/office/powerpoint/2010/main" val="387753343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15</a:t>
            </a:fld>
            <a:endParaRPr lang="en-US" sz="1400" dirty="0">
              <a:solidFill>
                <a:schemeClr val="accent4">
                  <a:lumMod val="75000"/>
                </a:schemeClr>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4F6DCD39-42E1-83AB-3961-76970D44BE37}"/>
              </a:ext>
            </a:extLst>
          </p:cNvPr>
          <p:cNvSpPr txBox="1"/>
          <p:nvPr/>
        </p:nvSpPr>
        <p:spPr>
          <a:xfrm>
            <a:off x="388397" y="266330"/>
            <a:ext cx="407263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solidFill>
                  <a:schemeClr val="tx2"/>
                </a:solidFill>
                <a:ea typeface="Calibri"/>
                <a:cs typeface="Calibri"/>
              </a:rPr>
              <a:t>Result &amp; Discussion</a:t>
            </a:r>
          </a:p>
          <a:p>
            <a:r>
              <a:rPr lang="en-US" dirty="0">
                <a:solidFill>
                  <a:schemeClr val="tx2"/>
                </a:solidFill>
                <a:ea typeface="Calibri"/>
                <a:cs typeface="Calibri"/>
              </a:rPr>
              <a:t>This is an User Interface of our Project</a:t>
            </a:r>
          </a:p>
          <a:p>
            <a:endParaRPr lang="en-US" sz="2500" dirty="0">
              <a:solidFill>
                <a:schemeClr val="tx2"/>
              </a:solidFill>
              <a:ea typeface="Calibri"/>
              <a:cs typeface="Calibri"/>
            </a:endParaRPr>
          </a:p>
        </p:txBody>
      </p:sp>
      <p:sp>
        <p:nvSpPr>
          <p:cNvPr id="2" name="Footer Placeholder 7">
            <a:extLst>
              <a:ext uri="{FF2B5EF4-FFF2-40B4-BE49-F238E27FC236}">
                <a16:creationId xmlns:a16="http://schemas.microsoft.com/office/drawing/2014/main" id="{B5B49AAF-FC4B-DCD4-897D-D2B58C942FA0}"/>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4" name="Picture 3">
            <a:extLst>
              <a:ext uri="{FF2B5EF4-FFF2-40B4-BE49-F238E27FC236}">
                <a16:creationId xmlns:a16="http://schemas.microsoft.com/office/drawing/2014/main" id="{37C9E739-3C12-7787-EB86-E5ABF553C1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pic>
        <p:nvPicPr>
          <p:cNvPr id="7" name="Picture 6">
            <a:extLst>
              <a:ext uri="{FF2B5EF4-FFF2-40B4-BE49-F238E27FC236}">
                <a16:creationId xmlns:a16="http://schemas.microsoft.com/office/drawing/2014/main" id="{0E280D1A-B92F-2EEE-CBC7-8436AAC2B9FB}"/>
              </a:ext>
            </a:extLst>
          </p:cNvPr>
          <p:cNvPicPr>
            <a:picLocks noChangeAspect="1"/>
          </p:cNvPicPr>
          <p:nvPr/>
        </p:nvPicPr>
        <p:blipFill>
          <a:blip r:embed="rId3"/>
          <a:stretch>
            <a:fillRect/>
          </a:stretch>
        </p:blipFill>
        <p:spPr>
          <a:xfrm>
            <a:off x="114300" y="1183245"/>
            <a:ext cx="8915400" cy="4736306"/>
          </a:xfrm>
          <a:prstGeom prst="rect">
            <a:avLst/>
          </a:prstGeom>
        </p:spPr>
      </p:pic>
    </p:spTree>
    <p:extLst>
      <p:ext uri="{BB962C8B-B14F-4D97-AF65-F5344CB8AC3E}">
        <p14:creationId xmlns:p14="http://schemas.microsoft.com/office/powerpoint/2010/main" val="139155526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16</a:t>
            </a:fld>
            <a:endParaRPr lang="en-US" sz="1400" dirty="0">
              <a:solidFill>
                <a:schemeClr val="accent4">
                  <a:lumMod val="75000"/>
                </a:schemeClr>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4F6DCD39-42E1-83AB-3961-76970D44BE37}"/>
              </a:ext>
            </a:extLst>
          </p:cNvPr>
          <p:cNvSpPr txBox="1"/>
          <p:nvPr/>
        </p:nvSpPr>
        <p:spPr>
          <a:xfrm>
            <a:off x="388397" y="266330"/>
            <a:ext cx="407263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solidFill>
                  <a:schemeClr val="tx2"/>
                </a:solidFill>
                <a:ea typeface="Calibri"/>
                <a:cs typeface="Calibri"/>
              </a:rPr>
              <a:t>Result &amp; Discussion</a:t>
            </a:r>
          </a:p>
          <a:p>
            <a:r>
              <a:rPr lang="en-US" dirty="0">
                <a:solidFill>
                  <a:schemeClr val="tx2"/>
                </a:solidFill>
                <a:ea typeface="Calibri"/>
                <a:cs typeface="Calibri"/>
              </a:rPr>
              <a:t>This is an User Interface of our Project</a:t>
            </a:r>
          </a:p>
          <a:p>
            <a:endParaRPr lang="en-US" sz="2500" dirty="0">
              <a:solidFill>
                <a:schemeClr val="tx2"/>
              </a:solidFill>
              <a:ea typeface="Calibri"/>
              <a:cs typeface="Calibri"/>
            </a:endParaRPr>
          </a:p>
        </p:txBody>
      </p:sp>
      <p:sp>
        <p:nvSpPr>
          <p:cNvPr id="2" name="Footer Placeholder 7">
            <a:extLst>
              <a:ext uri="{FF2B5EF4-FFF2-40B4-BE49-F238E27FC236}">
                <a16:creationId xmlns:a16="http://schemas.microsoft.com/office/drawing/2014/main" id="{B5B49AAF-FC4B-DCD4-897D-D2B58C942FA0}"/>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4" name="Picture 3">
            <a:extLst>
              <a:ext uri="{FF2B5EF4-FFF2-40B4-BE49-F238E27FC236}">
                <a16:creationId xmlns:a16="http://schemas.microsoft.com/office/drawing/2014/main" id="{37C9E739-3C12-7787-EB86-E5ABF553C1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pic>
        <p:nvPicPr>
          <p:cNvPr id="6" name="Picture 5">
            <a:extLst>
              <a:ext uri="{FF2B5EF4-FFF2-40B4-BE49-F238E27FC236}">
                <a16:creationId xmlns:a16="http://schemas.microsoft.com/office/drawing/2014/main" id="{42DD9B6C-6632-0D5C-37C8-30B8A2E0B5DE}"/>
              </a:ext>
            </a:extLst>
          </p:cNvPr>
          <p:cNvPicPr>
            <a:picLocks noChangeAspect="1"/>
          </p:cNvPicPr>
          <p:nvPr/>
        </p:nvPicPr>
        <p:blipFill>
          <a:blip r:embed="rId3"/>
          <a:stretch>
            <a:fillRect/>
          </a:stretch>
        </p:blipFill>
        <p:spPr>
          <a:xfrm>
            <a:off x="58387" y="1219200"/>
            <a:ext cx="8915400" cy="4736306"/>
          </a:xfrm>
          <a:prstGeom prst="rect">
            <a:avLst/>
          </a:prstGeom>
        </p:spPr>
      </p:pic>
    </p:spTree>
    <p:extLst>
      <p:ext uri="{BB962C8B-B14F-4D97-AF65-F5344CB8AC3E}">
        <p14:creationId xmlns:p14="http://schemas.microsoft.com/office/powerpoint/2010/main" val="375332870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17</a:t>
            </a:fld>
            <a:endParaRPr lang="en-US" sz="1400" dirty="0">
              <a:solidFill>
                <a:schemeClr val="accent4">
                  <a:lumMod val="75000"/>
                </a:schemeClr>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4F6DCD39-42E1-83AB-3961-76970D44BE37}"/>
              </a:ext>
            </a:extLst>
          </p:cNvPr>
          <p:cNvSpPr txBox="1"/>
          <p:nvPr/>
        </p:nvSpPr>
        <p:spPr>
          <a:xfrm>
            <a:off x="388397" y="266330"/>
            <a:ext cx="407263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solidFill>
                  <a:schemeClr val="tx2"/>
                </a:solidFill>
                <a:ea typeface="Calibri"/>
                <a:cs typeface="Calibri"/>
              </a:rPr>
              <a:t>Result &amp; Discussion</a:t>
            </a:r>
          </a:p>
          <a:p>
            <a:r>
              <a:rPr lang="en-US" dirty="0">
                <a:solidFill>
                  <a:schemeClr val="tx2"/>
                </a:solidFill>
                <a:ea typeface="Calibri"/>
                <a:cs typeface="Calibri"/>
              </a:rPr>
              <a:t>This is an User Interface of our Project</a:t>
            </a:r>
          </a:p>
          <a:p>
            <a:endParaRPr lang="en-US" sz="2500" dirty="0">
              <a:solidFill>
                <a:schemeClr val="tx2"/>
              </a:solidFill>
              <a:ea typeface="Calibri"/>
              <a:cs typeface="Calibri"/>
            </a:endParaRPr>
          </a:p>
        </p:txBody>
      </p:sp>
      <p:sp>
        <p:nvSpPr>
          <p:cNvPr id="2" name="Footer Placeholder 7">
            <a:extLst>
              <a:ext uri="{FF2B5EF4-FFF2-40B4-BE49-F238E27FC236}">
                <a16:creationId xmlns:a16="http://schemas.microsoft.com/office/drawing/2014/main" id="{B5B49AAF-FC4B-DCD4-897D-D2B58C942FA0}"/>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4" name="Picture 3">
            <a:extLst>
              <a:ext uri="{FF2B5EF4-FFF2-40B4-BE49-F238E27FC236}">
                <a16:creationId xmlns:a16="http://schemas.microsoft.com/office/drawing/2014/main" id="{37C9E739-3C12-7787-EB86-E5ABF553C1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pic>
        <p:nvPicPr>
          <p:cNvPr id="7" name="Picture 6">
            <a:extLst>
              <a:ext uri="{FF2B5EF4-FFF2-40B4-BE49-F238E27FC236}">
                <a16:creationId xmlns:a16="http://schemas.microsoft.com/office/drawing/2014/main" id="{0C7180CD-0161-BDB5-5456-700963EFEB5A}"/>
              </a:ext>
            </a:extLst>
          </p:cNvPr>
          <p:cNvPicPr>
            <a:picLocks noChangeAspect="1"/>
          </p:cNvPicPr>
          <p:nvPr/>
        </p:nvPicPr>
        <p:blipFill>
          <a:blip r:embed="rId3"/>
          <a:stretch>
            <a:fillRect/>
          </a:stretch>
        </p:blipFill>
        <p:spPr>
          <a:xfrm>
            <a:off x="76200" y="1125557"/>
            <a:ext cx="8991600" cy="4776788"/>
          </a:xfrm>
          <a:prstGeom prst="rect">
            <a:avLst/>
          </a:prstGeom>
        </p:spPr>
      </p:pic>
    </p:spTree>
    <p:extLst>
      <p:ext uri="{BB962C8B-B14F-4D97-AF65-F5344CB8AC3E}">
        <p14:creationId xmlns:p14="http://schemas.microsoft.com/office/powerpoint/2010/main" val="72484528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18</a:t>
            </a:fld>
            <a:endParaRPr lang="en-US" sz="1400" dirty="0">
              <a:solidFill>
                <a:schemeClr val="accent4">
                  <a:lumMod val="75000"/>
                </a:schemeClr>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4F6DCD39-42E1-83AB-3961-76970D44BE37}"/>
              </a:ext>
            </a:extLst>
          </p:cNvPr>
          <p:cNvSpPr txBox="1"/>
          <p:nvPr/>
        </p:nvSpPr>
        <p:spPr>
          <a:xfrm>
            <a:off x="388397" y="266330"/>
            <a:ext cx="407263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solidFill>
                  <a:schemeClr val="tx2"/>
                </a:solidFill>
                <a:ea typeface="Calibri"/>
                <a:cs typeface="Calibri"/>
              </a:rPr>
              <a:t>Result &amp; Discussion</a:t>
            </a:r>
          </a:p>
          <a:p>
            <a:r>
              <a:rPr lang="en-US" dirty="0">
                <a:solidFill>
                  <a:schemeClr val="tx2"/>
                </a:solidFill>
                <a:ea typeface="Calibri"/>
                <a:cs typeface="Calibri"/>
              </a:rPr>
              <a:t>This is an User Interface of our Project</a:t>
            </a:r>
          </a:p>
          <a:p>
            <a:endParaRPr lang="en-US" sz="2500" dirty="0">
              <a:solidFill>
                <a:schemeClr val="tx2"/>
              </a:solidFill>
              <a:ea typeface="Calibri"/>
              <a:cs typeface="Calibri"/>
            </a:endParaRPr>
          </a:p>
        </p:txBody>
      </p:sp>
      <p:sp>
        <p:nvSpPr>
          <p:cNvPr id="2" name="Footer Placeholder 7">
            <a:extLst>
              <a:ext uri="{FF2B5EF4-FFF2-40B4-BE49-F238E27FC236}">
                <a16:creationId xmlns:a16="http://schemas.microsoft.com/office/drawing/2014/main" id="{B5B49AAF-FC4B-DCD4-897D-D2B58C942FA0}"/>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4" name="Picture 3">
            <a:extLst>
              <a:ext uri="{FF2B5EF4-FFF2-40B4-BE49-F238E27FC236}">
                <a16:creationId xmlns:a16="http://schemas.microsoft.com/office/drawing/2014/main" id="{37C9E739-3C12-7787-EB86-E5ABF553C1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pic>
        <p:nvPicPr>
          <p:cNvPr id="9" name="Picture 8">
            <a:extLst>
              <a:ext uri="{FF2B5EF4-FFF2-40B4-BE49-F238E27FC236}">
                <a16:creationId xmlns:a16="http://schemas.microsoft.com/office/drawing/2014/main" id="{33FC2978-E87E-5FC2-6D2E-7526E647A8AF}"/>
              </a:ext>
            </a:extLst>
          </p:cNvPr>
          <p:cNvPicPr>
            <a:picLocks noChangeAspect="1"/>
          </p:cNvPicPr>
          <p:nvPr/>
        </p:nvPicPr>
        <p:blipFill>
          <a:blip r:embed="rId3"/>
          <a:stretch>
            <a:fillRect/>
          </a:stretch>
        </p:blipFill>
        <p:spPr>
          <a:xfrm>
            <a:off x="103244" y="1175871"/>
            <a:ext cx="8915400" cy="4736306"/>
          </a:xfrm>
          <a:prstGeom prst="rect">
            <a:avLst/>
          </a:prstGeom>
        </p:spPr>
      </p:pic>
    </p:spTree>
    <p:extLst>
      <p:ext uri="{BB962C8B-B14F-4D97-AF65-F5344CB8AC3E}">
        <p14:creationId xmlns:p14="http://schemas.microsoft.com/office/powerpoint/2010/main" val="422605063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19</a:t>
            </a:fld>
            <a:endParaRPr lang="en-US" sz="1400" dirty="0">
              <a:solidFill>
                <a:schemeClr val="accent4">
                  <a:lumMod val="75000"/>
                </a:schemeClr>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4F6DCD39-42E1-83AB-3961-76970D44BE37}"/>
              </a:ext>
            </a:extLst>
          </p:cNvPr>
          <p:cNvSpPr txBox="1"/>
          <p:nvPr/>
        </p:nvSpPr>
        <p:spPr>
          <a:xfrm>
            <a:off x="388397" y="266330"/>
            <a:ext cx="407263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solidFill>
                  <a:schemeClr val="tx2"/>
                </a:solidFill>
                <a:ea typeface="Calibri"/>
                <a:cs typeface="Calibri"/>
              </a:rPr>
              <a:t>Result &amp; Discussion</a:t>
            </a:r>
          </a:p>
          <a:p>
            <a:r>
              <a:rPr lang="en-US" dirty="0">
                <a:solidFill>
                  <a:schemeClr val="tx2"/>
                </a:solidFill>
                <a:ea typeface="Calibri"/>
                <a:cs typeface="Calibri"/>
              </a:rPr>
              <a:t>This is an User Interface of our Project</a:t>
            </a:r>
          </a:p>
          <a:p>
            <a:endParaRPr lang="en-US" sz="2500" dirty="0">
              <a:solidFill>
                <a:schemeClr val="tx2"/>
              </a:solidFill>
              <a:ea typeface="Calibri"/>
              <a:cs typeface="Calibri"/>
            </a:endParaRPr>
          </a:p>
        </p:txBody>
      </p:sp>
      <p:sp>
        <p:nvSpPr>
          <p:cNvPr id="2" name="Footer Placeholder 7">
            <a:extLst>
              <a:ext uri="{FF2B5EF4-FFF2-40B4-BE49-F238E27FC236}">
                <a16:creationId xmlns:a16="http://schemas.microsoft.com/office/drawing/2014/main" id="{B5B49AAF-FC4B-DCD4-897D-D2B58C942FA0}"/>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4" name="Picture 3">
            <a:extLst>
              <a:ext uri="{FF2B5EF4-FFF2-40B4-BE49-F238E27FC236}">
                <a16:creationId xmlns:a16="http://schemas.microsoft.com/office/drawing/2014/main" id="{37C9E739-3C12-7787-EB86-E5ABF553C1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pic>
        <p:nvPicPr>
          <p:cNvPr id="6" name="Picture 5">
            <a:extLst>
              <a:ext uri="{FF2B5EF4-FFF2-40B4-BE49-F238E27FC236}">
                <a16:creationId xmlns:a16="http://schemas.microsoft.com/office/drawing/2014/main" id="{A04EA79C-AC28-36EE-BE7A-969955255346}"/>
              </a:ext>
            </a:extLst>
          </p:cNvPr>
          <p:cNvPicPr>
            <a:picLocks noChangeAspect="1"/>
          </p:cNvPicPr>
          <p:nvPr/>
        </p:nvPicPr>
        <p:blipFill>
          <a:blip r:embed="rId3"/>
          <a:stretch>
            <a:fillRect/>
          </a:stretch>
        </p:blipFill>
        <p:spPr>
          <a:xfrm>
            <a:off x="165708" y="1197302"/>
            <a:ext cx="8875059" cy="4714875"/>
          </a:xfrm>
          <a:prstGeom prst="rect">
            <a:avLst/>
          </a:prstGeom>
        </p:spPr>
      </p:pic>
    </p:spTree>
    <p:extLst>
      <p:ext uri="{BB962C8B-B14F-4D97-AF65-F5344CB8AC3E}">
        <p14:creationId xmlns:p14="http://schemas.microsoft.com/office/powerpoint/2010/main" val="1726744175"/>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22333F-40F5-C679-42D5-6E402B4D24A6}"/>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8" name="TextBox 7">
            <a:extLst>
              <a:ext uri="{FF2B5EF4-FFF2-40B4-BE49-F238E27FC236}">
                <a16:creationId xmlns:a16="http://schemas.microsoft.com/office/drawing/2014/main" id="{3730E523-163D-48DD-8C3A-EA4522FD86F2}"/>
              </a:ext>
            </a:extLst>
          </p:cNvPr>
          <p:cNvSpPr txBox="1"/>
          <p:nvPr/>
        </p:nvSpPr>
        <p:spPr>
          <a:xfrm>
            <a:off x="533400" y="774119"/>
            <a:ext cx="34068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dirty="0">
                <a:solidFill>
                  <a:schemeClr val="tx2"/>
                </a:solidFill>
                <a:latin typeface="Times New Roman" panose="02020603050405020304" pitchFamily="18" charset="0"/>
                <a:ea typeface="Calibri"/>
                <a:cs typeface="Times New Roman" panose="02020603050405020304" pitchFamily="18" charset="0"/>
              </a:rPr>
              <a:t>Contents</a:t>
            </a:r>
          </a:p>
        </p:txBody>
      </p:sp>
      <p:sp>
        <p:nvSpPr>
          <p:cNvPr id="9" name="TextBox 8">
            <a:extLst>
              <a:ext uri="{FF2B5EF4-FFF2-40B4-BE49-F238E27FC236}">
                <a16:creationId xmlns:a16="http://schemas.microsoft.com/office/drawing/2014/main" id="{BA61BFAC-BCF1-317A-9473-A22B79D913F7}"/>
              </a:ext>
            </a:extLst>
          </p:cNvPr>
          <p:cNvSpPr txBox="1"/>
          <p:nvPr/>
        </p:nvSpPr>
        <p:spPr>
          <a:xfrm>
            <a:off x="1600200" y="1536680"/>
            <a:ext cx="430123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Motivation</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Problem Statement</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Introduction</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Existing System</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Proposed System</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Disadvantages of Proposed System</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Advantages of Proposed System</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UML Diagram</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System Architecture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Results</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Future Scope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Conclusion</a:t>
            </a:r>
          </a:p>
        </p:txBody>
      </p:sp>
      <p:sp>
        <p:nvSpPr>
          <p:cNvPr id="3" name="Footer Placeholder 7">
            <a:extLst>
              <a:ext uri="{FF2B5EF4-FFF2-40B4-BE49-F238E27FC236}">
                <a16:creationId xmlns:a16="http://schemas.microsoft.com/office/drawing/2014/main" id="{AD09341E-DB81-7260-E1B4-A20F4EF831F3}"/>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10" name="Picture 9">
            <a:extLst>
              <a:ext uri="{FF2B5EF4-FFF2-40B4-BE49-F238E27FC236}">
                <a16:creationId xmlns:a16="http://schemas.microsoft.com/office/drawing/2014/main" id="{9A223325-F402-CBDC-7621-16BE392BB8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136525"/>
            <a:ext cx="4208490" cy="670417"/>
          </a:xfrm>
          <a:prstGeom prst="rect">
            <a:avLst/>
          </a:prstGeom>
        </p:spPr>
      </p:pic>
    </p:spTree>
    <p:extLst>
      <p:ext uri="{BB962C8B-B14F-4D97-AF65-F5344CB8AC3E}">
        <p14:creationId xmlns:p14="http://schemas.microsoft.com/office/powerpoint/2010/main" val="143244233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20</a:t>
            </a:fld>
            <a:endParaRPr lang="en-US" sz="1400" dirty="0">
              <a:solidFill>
                <a:schemeClr val="accent4">
                  <a:lumMod val="75000"/>
                </a:schemeClr>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4F6DCD39-42E1-83AB-3961-76970D44BE37}"/>
              </a:ext>
            </a:extLst>
          </p:cNvPr>
          <p:cNvSpPr txBox="1"/>
          <p:nvPr/>
        </p:nvSpPr>
        <p:spPr>
          <a:xfrm>
            <a:off x="388397" y="266330"/>
            <a:ext cx="407263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solidFill>
                  <a:schemeClr val="tx2"/>
                </a:solidFill>
                <a:ea typeface="Calibri"/>
                <a:cs typeface="Calibri"/>
              </a:rPr>
              <a:t>Result &amp; Discussion</a:t>
            </a:r>
          </a:p>
          <a:p>
            <a:r>
              <a:rPr lang="en-US" dirty="0">
                <a:solidFill>
                  <a:schemeClr val="tx2"/>
                </a:solidFill>
                <a:ea typeface="Calibri"/>
                <a:cs typeface="Calibri"/>
              </a:rPr>
              <a:t>This is an User Interface of our Project</a:t>
            </a:r>
          </a:p>
          <a:p>
            <a:endParaRPr lang="en-US" sz="2500" dirty="0">
              <a:solidFill>
                <a:schemeClr val="tx2"/>
              </a:solidFill>
              <a:ea typeface="Calibri"/>
              <a:cs typeface="Calibri"/>
            </a:endParaRPr>
          </a:p>
        </p:txBody>
      </p:sp>
      <p:sp>
        <p:nvSpPr>
          <p:cNvPr id="2" name="Footer Placeholder 7">
            <a:extLst>
              <a:ext uri="{FF2B5EF4-FFF2-40B4-BE49-F238E27FC236}">
                <a16:creationId xmlns:a16="http://schemas.microsoft.com/office/drawing/2014/main" id="{B5B49AAF-FC4B-DCD4-897D-D2B58C942FA0}"/>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4" name="Picture 3">
            <a:extLst>
              <a:ext uri="{FF2B5EF4-FFF2-40B4-BE49-F238E27FC236}">
                <a16:creationId xmlns:a16="http://schemas.microsoft.com/office/drawing/2014/main" id="{37C9E739-3C12-7787-EB86-E5ABF553C1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pic>
        <p:nvPicPr>
          <p:cNvPr id="6" name="Picture 5">
            <a:extLst>
              <a:ext uri="{FF2B5EF4-FFF2-40B4-BE49-F238E27FC236}">
                <a16:creationId xmlns:a16="http://schemas.microsoft.com/office/drawing/2014/main" id="{39AFDA51-E83D-D6BD-DD17-4AF699055B38}"/>
              </a:ext>
            </a:extLst>
          </p:cNvPr>
          <p:cNvPicPr>
            <a:picLocks noChangeAspect="1"/>
          </p:cNvPicPr>
          <p:nvPr/>
        </p:nvPicPr>
        <p:blipFill>
          <a:blip r:embed="rId3"/>
          <a:stretch>
            <a:fillRect/>
          </a:stretch>
        </p:blipFill>
        <p:spPr>
          <a:xfrm>
            <a:off x="110974" y="1142999"/>
            <a:ext cx="8875059" cy="4714875"/>
          </a:xfrm>
          <a:prstGeom prst="rect">
            <a:avLst/>
          </a:prstGeom>
        </p:spPr>
      </p:pic>
    </p:spTree>
    <p:extLst>
      <p:ext uri="{BB962C8B-B14F-4D97-AF65-F5344CB8AC3E}">
        <p14:creationId xmlns:p14="http://schemas.microsoft.com/office/powerpoint/2010/main" val="408038485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21</a:t>
            </a:fld>
            <a:endParaRPr lang="en-US" sz="1400" dirty="0">
              <a:solidFill>
                <a:schemeClr val="accent4">
                  <a:lumMod val="75000"/>
                </a:schemeClr>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4F6DCD39-42E1-83AB-3961-76970D44BE37}"/>
              </a:ext>
            </a:extLst>
          </p:cNvPr>
          <p:cNvSpPr txBox="1"/>
          <p:nvPr/>
        </p:nvSpPr>
        <p:spPr>
          <a:xfrm>
            <a:off x="388397" y="266330"/>
            <a:ext cx="407263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solidFill>
                  <a:schemeClr val="tx2"/>
                </a:solidFill>
                <a:ea typeface="Calibri"/>
                <a:cs typeface="Calibri"/>
              </a:rPr>
              <a:t>Result &amp; Discussion</a:t>
            </a:r>
          </a:p>
          <a:p>
            <a:r>
              <a:rPr lang="en-US" dirty="0">
                <a:solidFill>
                  <a:schemeClr val="tx2"/>
                </a:solidFill>
                <a:ea typeface="Calibri"/>
                <a:cs typeface="Calibri"/>
              </a:rPr>
              <a:t>This is an User Interface of our Project</a:t>
            </a:r>
          </a:p>
          <a:p>
            <a:endParaRPr lang="en-US" sz="2500" dirty="0">
              <a:solidFill>
                <a:schemeClr val="tx2"/>
              </a:solidFill>
              <a:ea typeface="Calibri"/>
              <a:cs typeface="Calibri"/>
            </a:endParaRPr>
          </a:p>
        </p:txBody>
      </p:sp>
      <p:sp>
        <p:nvSpPr>
          <p:cNvPr id="2" name="Footer Placeholder 7">
            <a:extLst>
              <a:ext uri="{FF2B5EF4-FFF2-40B4-BE49-F238E27FC236}">
                <a16:creationId xmlns:a16="http://schemas.microsoft.com/office/drawing/2014/main" id="{B5B49AAF-FC4B-DCD4-897D-D2B58C942FA0}"/>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4" name="Picture 3">
            <a:extLst>
              <a:ext uri="{FF2B5EF4-FFF2-40B4-BE49-F238E27FC236}">
                <a16:creationId xmlns:a16="http://schemas.microsoft.com/office/drawing/2014/main" id="{37C9E739-3C12-7787-EB86-E5ABF553C1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pic>
        <p:nvPicPr>
          <p:cNvPr id="6" name="Picture 5">
            <a:extLst>
              <a:ext uri="{FF2B5EF4-FFF2-40B4-BE49-F238E27FC236}">
                <a16:creationId xmlns:a16="http://schemas.microsoft.com/office/drawing/2014/main" id="{0DA778BC-BF55-0426-79A8-492FA94EE09A}"/>
              </a:ext>
            </a:extLst>
          </p:cNvPr>
          <p:cNvPicPr>
            <a:picLocks noChangeAspect="1"/>
          </p:cNvPicPr>
          <p:nvPr/>
        </p:nvPicPr>
        <p:blipFill>
          <a:blip r:embed="rId3"/>
          <a:stretch>
            <a:fillRect/>
          </a:stretch>
        </p:blipFill>
        <p:spPr>
          <a:xfrm>
            <a:off x="76200" y="1135389"/>
            <a:ext cx="8991600" cy="4776788"/>
          </a:xfrm>
          <a:prstGeom prst="rect">
            <a:avLst/>
          </a:prstGeom>
        </p:spPr>
      </p:pic>
    </p:spTree>
    <p:extLst>
      <p:ext uri="{BB962C8B-B14F-4D97-AF65-F5344CB8AC3E}">
        <p14:creationId xmlns:p14="http://schemas.microsoft.com/office/powerpoint/2010/main" val="309010929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22</a:t>
            </a:fld>
            <a:endParaRPr lang="en-US" sz="1400" dirty="0">
              <a:solidFill>
                <a:schemeClr val="accent4">
                  <a:lumMod val="75000"/>
                </a:schemeClr>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4F6DCD39-42E1-83AB-3961-76970D44BE37}"/>
              </a:ext>
            </a:extLst>
          </p:cNvPr>
          <p:cNvSpPr txBox="1"/>
          <p:nvPr/>
        </p:nvSpPr>
        <p:spPr>
          <a:xfrm>
            <a:off x="388397" y="266330"/>
            <a:ext cx="407263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solidFill>
                  <a:schemeClr val="tx2"/>
                </a:solidFill>
                <a:ea typeface="Calibri"/>
                <a:cs typeface="Calibri"/>
              </a:rPr>
              <a:t>Result &amp; Discussion</a:t>
            </a:r>
          </a:p>
          <a:p>
            <a:r>
              <a:rPr lang="en-US" dirty="0">
                <a:solidFill>
                  <a:schemeClr val="tx2"/>
                </a:solidFill>
                <a:ea typeface="Calibri"/>
                <a:cs typeface="Calibri"/>
              </a:rPr>
              <a:t>This is an User Interface of our Project</a:t>
            </a:r>
          </a:p>
          <a:p>
            <a:endParaRPr lang="en-US" sz="2500" dirty="0">
              <a:solidFill>
                <a:schemeClr val="tx2"/>
              </a:solidFill>
              <a:ea typeface="Calibri"/>
              <a:cs typeface="Calibri"/>
            </a:endParaRPr>
          </a:p>
        </p:txBody>
      </p:sp>
      <p:sp>
        <p:nvSpPr>
          <p:cNvPr id="2" name="Footer Placeholder 7">
            <a:extLst>
              <a:ext uri="{FF2B5EF4-FFF2-40B4-BE49-F238E27FC236}">
                <a16:creationId xmlns:a16="http://schemas.microsoft.com/office/drawing/2014/main" id="{B5B49AAF-FC4B-DCD4-897D-D2B58C942FA0}"/>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4" name="Picture 3">
            <a:extLst>
              <a:ext uri="{FF2B5EF4-FFF2-40B4-BE49-F238E27FC236}">
                <a16:creationId xmlns:a16="http://schemas.microsoft.com/office/drawing/2014/main" id="{37C9E739-3C12-7787-EB86-E5ABF553C1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pic>
        <p:nvPicPr>
          <p:cNvPr id="6" name="Picture 5">
            <a:extLst>
              <a:ext uri="{FF2B5EF4-FFF2-40B4-BE49-F238E27FC236}">
                <a16:creationId xmlns:a16="http://schemas.microsoft.com/office/drawing/2014/main" id="{FAF4AAE3-8CC4-2863-95ED-559674936694}"/>
              </a:ext>
            </a:extLst>
          </p:cNvPr>
          <p:cNvPicPr>
            <a:picLocks noChangeAspect="1"/>
          </p:cNvPicPr>
          <p:nvPr/>
        </p:nvPicPr>
        <p:blipFill>
          <a:blip r:embed="rId3"/>
          <a:stretch>
            <a:fillRect/>
          </a:stretch>
        </p:blipFill>
        <p:spPr>
          <a:xfrm>
            <a:off x="76200" y="1135389"/>
            <a:ext cx="8991600" cy="4776788"/>
          </a:xfrm>
          <a:prstGeom prst="rect">
            <a:avLst/>
          </a:prstGeom>
        </p:spPr>
      </p:pic>
    </p:spTree>
    <p:extLst>
      <p:ext uri="{BB962C8B-B14F-4D97-AF65-F5344CB8AC3E}">
        <p14:creationId xmlns:p14="http://schemas.microsoft.com/office/powerpoint/2010/main" val="203632854"/>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23</a:t>
            </a:fld>
            <a:endParaRPr lang="en-US" sz="1400" dirty="0">
              <a:solidFill>
                <a:schemeClr val="accent4">
                  <a:lumMod val="75000"/>
                </a:schemeClr>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4F6DCD39-42E1-83AB-3961-76970D44BE37}"/>
              </a:ext>
            </a:extLst>
          </p:cNvPr>
          <p:cNvSpPr txBox="1"/>
          <p:nvPr/>
        </p:nvSpPr>
        <p:spPr>
          <a:xfrm>
            <a:off x="388397" y="266330"/>
            <a:ext cx="407263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solidFill>
                  <a:schemeClr val="tx2"/>
                </a:solidFill>
                <a:ea typeface="Calibri"/>
                <a:cs typeface="Calibri"/>
              </a:rPr>
              <a:t>Result &amp; Discussion</a:t>
            </a:r>
          </a:p>
          <a:p>
            <a:r>
              <a:rPr lang="en-US" dirty="0">
                <a:solidFill>
                  <a:schemeClr val="tx2"/>
                </a:solidFill>
                <a:ea typeface="Calibri"/>
                <a:cs typeface="Calibri"/>
              </a:rPr>
              <a:t>This is an User Interface of our Project</a:t>
            </a:r>
          </a:p>
          <a:p>
            <a:endParaRPr lang="en-US" sz="2500" dirty="0">
              <a:solidFill>
                <a:schemeClr val="tx2"/>
              </a:solidFill>
              <a:ea typeface="Calibri"/>
              <a:cs typeface="Calibri"/>
            </a:endParaRPr>
          </a:p>
        </p:txBody>
      </p:sp>
      <p:sp>
        <p:nvSpPr>
          <p:cNvPr id="2" name="Footer Placeholder 7">
            <a:extLst>
              <a:ext uri="{FF2B5EF4-FFF2-40B4-BE49-F238E27FC236}">
                <a16:creationId xmlns:a16="http://schemas.microsoft.com/office/drawing/2014/main" id="{B5B49AAF-FC4B-DCD4-897D-D2B58C942FA0}"/>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4" name="Picture 3">
            <a:extLst>
              <a:ext uri="{FF2B5EF4-FFF2-40B4-BE49-F238E27FC236}">
                <a16:creationId xmlns:a16="http://schemas.microsoft.com/office/drawing/2014/main" id="{37C9E739-3C12-7787-EB86-E5ABF553C1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pic>
        <p:nvPicPr>
          <p:cNvPr id="8" name="Picture 7">
            <a:extLst>
              <a:ext uri="{FF2B5EF4-FFF2-40B4-BE49-F238E27FC236}">
                <a16:creationId xmlns:a16="http://schemas.microsoft.com/office/drawing/2014/main" id="{67BDF17F-4F7A-A1D0-FBB7-1D4EBBAF4B74}"/>
              </a:ext>
            </a:extLst>
          </p:cNvPr>
          <p:cNvPicPr>
            <a:picLocks noChangeAspect="1"/>
          </p:cNvPicPr>
          <p:nvPr/>
        </p:nvPicPr>
        <p:blipFill>
          <a:blip r:embed="rId3"/>
          <a:stretch>
            <a:fillRect/>
          </a:stretch>
        </p:blipFill>
        <p:spPr>
          <a:xfrm>
            <a:off x="83363" y="1143000"/>
            <a:ext cx="8977274" cy="4769177"/>
          </a:xfrm>
          <a:prstGeom prst="rect">
            <a:avLst/>
          </a:prstGeom>
        </p:spPr>
      </p:pic>
    </p:spTree>
    <p:extLst>
      <p:ext uri="{BB962C8B-B14F-4D97-AF65-F5344CB8AC3E}">
        <p14:creationId xmlns:p14="http://schemas.microsoft.com/office/powerpoint/2010/main" val="33713991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24</a:t>
            </a:fld>
            <a:endParaRPr lang="en-US" sz="1400" dirty="0">
              <a:solidFill>
                <a:schemeClr val="accent4">
                  <a:lumMod val="75000"/>
                </a:schemeClr>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4F6DCD39-42E1-83AB-3961-76970D44BE37}"/>
              </a:ext>
            </a:extLst>
          </p:cNvPr>
          <p:cNvSpPr txBox="1"/>
          <p:nvPr/>
        </p:nvSpPr>
        <p:spPr>
          <a:xfrm>
            <a:off x="388397" y="266330"/>
            <a:ext cx="407263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solidFill>
                  <a:schemeClr val="tx2"/>
                </a:solidFill>
                <a:ea typeface="Calibri"/>
                <a:cs typeface="Calibri"/>
              </a:rPr>
              <a:t>Result &amp; Discussion</a:t>
            </a:r>
          </a:p>
          <a:p>
            <a:r>
              <a:rPr lang="en-US" dirty="0">
                <a:solidFill>
                  <a:schemeClr val="tx2"/>
                </a:solidFill>
                <a:ea typeface="Calibri"/>
                <a:cs typeface="Calibri"/>
              </a:rPr>
              <a:t>This is an User Interface of our Project</a:t>
            </a:r>
          </a:p>
          <a:p>
            <a:endParaRPr lang="en-US" sz="2500" dirty="0">
              <a:solidFill>
                <a:schemeClr val="tx2"/>
              </a:solidFill>
              <a:ea typeface="Calibri"/>
              <a:cs typeface="Calibri"/>
            </a:endParaRPr>
          </a:p>
        </p:txBody>
      </p:sp>
      <p:sp>
        <p:nvSpPr>
          <p:cNvPr id="2" name="Footer Placeholder 7">
            <a:extLst>
              <a:ext uri="{FF2B5EF4-FFF2-40B4-BE49-F238E27FC236}">
                <a16:creationId xmlns:a16="http://schemas.microsoft.com/office/drawing/2014/main" id="{B5B49AAF-FC4B-DCD4-897D-D2B58C942FA0}"/>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4" name="Picture 3">
            <a:extLst>
              <a:ext uri="{FF2B5EF4-FFF2-40B4-BE49-F238E27FC236}">
                <a16:creationId xmlns:a16="http://schemas.microsoft.com/office/drawing/2014/main" id="{37C9E739-3C12-7787-EB86-E5ABF553C1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pic>
        <p:nvPicPr>
          <p:cNvPr id="8" name="Picture 7">
            <a:extLst>
              <a:ext uri="{FF2B5EF4-FFF2-40B4-BE49-F238E27FC236}">
                <a16:creationId xmlns:a16="http://schemas.microsoft.com/office/drawing/2014/main" id="{67BDF17F-4F7A-A1D0-FBB7-1D4EBBAF4B74}"/>
              </a:ext>
            </a:extLst>
          </p:cNvPr>
          <p:cNvPicPr>
            <a:picLocks noChangeAspect="1"/>
          </p:cNvPicPr>
          <p:nvPr/>
        </p:nvPicPr>
        <p:blipFill>
          <a:blip r:embed="rId3"/>
          <a:stretch>
            <a:fillRect/>
          </a:stretch>
        </p:blipFill>
        <p:spPr>
          <a:xfrm>
            <a:off x="83363" y="1143000"/>
            <a:ext cx="8977274" cy="4769177"/>
          </a:xfrm>
          <a:prstGeom prst="rect">
            <a:avLst/>
          </a:prstGeom>
        </p:spPr>
      </p:pic>
    </p:spTree>
    <p:extLst>
      <p:ext uri="{BB962C8B-B14F-4D97-AF65-F5344CB8AC3E}">
        <p14:creationId xmlns:p14="http://schemas.microsoft.com/office/powerpoint/2010/main" val="99912246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25</a:t>
            </a:fld>
            <a:endParaRPr lang="en-US" sz="1400" dirty="0">
              <a:solidFill>
                <a:schemeClr val="accent4">
                  <a:lumMod val="75000"/>
                </a:schemeClr>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4F6DCD39-42E1-83AB-3961-76970D44BE37}"/>
              </a:ext>
            </a:extLst>
          </p:cNvPr>
          <p:cNvSpPr txBox="1"/>
          <p:nvPr/>
        </p:nvSpPr>
        <p:spPr>
          <a:xfrm>
            <a:off x="388397" y="266330"/>
            <a:ext cx="407263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solidFill>
                  <a:schemeClr val="tx2"/>
                </a:solidFill>
                <a:ea typeface="Calibri"/>
                <a:cs typeface="Calibri"/>
              </a:rPr>
              <a:t>Result &amp; Discussion</a:t>
            </a:r>
          </a:p>
          <a:p>
            <a:r>
              <a:rPr lang="en-US" dirty="0">
                <a:solidFill>
                  <a:schemeClr val="tx2"/>
                </a:solidFill>
                <a:ea typeface="Calibri"/>
                <a:cs typeface="Calibri"/>
              </a:rPr>
              <a:t>This is an User Interface of our Project</a:t>
            </a:r>
          </a:p>
          <a:p>
            <a:endParaRPr lang="en-US" sz="2500" dirty="0">
              <a:solidFill>
                <a:schemeClr val="tx2"/>
              </a:solidFill>
              <a:ea typeface="Calibri"/>
              <a:cs typeface="Calibri"/>
            </a:endParaRPr>
          </a:p>
        </p:txBody>
      </p:sp>
      <p:sp>
        <p:nvSpPr>
          <p:cNvPr id="2" name="Footer Placeholder 7">
            <a:extLst>
              <a:ext uri="{FF2B5EF4-FFF2-40B4-BE49-F238E27FC236}">
                <a16:creationId xmlns:a16="http://schemas.microsoft.com/office/drawing/2014/main" id="{B5B49AAF-FC4B-DCD4-897D-D2B58C942FA0}"/>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4" name="Picture 3">
            <a:extLst>
              <a:ext uri="{FF2B5EF4-FFF2-40B4-BE49-F238E27FC236}">
                <a16:creationId xmlns:a16="http://schemas.microsoft.com/office/drawing/2014/main" id="{37C9E739-3C12-7787-EB86-E5ABF553C1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pic>
        <p:nvPicPr>
          <p:cNvPr id="6" name="Picture 5">
            <a:extLst>
              <a:ext uri="{FF2B5EF4-FFF2-40B4-BE49-F238E27FC236}">
                <a16:creationId xmlns:a16="http://schemas.microsoft.com/office/drawing/2014/main" id="{64DAEE67-6281-62BC-C4C0-27CF47753C31}"/>
              </a:ext>
            </a:extLst>
          </p:cNvPr>
          <p:cNvPicPr>
            <a:picLocks noChangeAspect="1"/>
          </p:cNvPicPr>
          <p:nvPr/>
        </p:nvPicPr>
        <p:blipFill>
          <a:blip r:embed="rId3"/>
          <a:stretch>
            <a:fillRect/>
          </a:stretch>
        </p:blipFill>
        <p:spPr>
          <a:xfrm>
            <a:off x="62753" y="1121102"/>
            <a:ext cx="9018494" cy="4791075"/>
          </a:xfrm>
          <a:prstGeom prst="rect">
            <a:avLst/>
          </a:prstGeom>
        </p:spPr>
      </p:pic>
    </p:spTree>
    <p:extLst>
      <p:ext uri="{BB962C8B-B14F-4D97-AF65-F5344CB8AC3E}">
        <p14:creationId xmlns:p14="http://schemas.microsoft.com/office/powerpoint/2010/main" val="372717419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26</a:t>
            </a:fld>
            <a:endParaRPr lang="en-US" sz="1400" dirty="0">
              <a:solidFill>
                <a:schemeClr val="accent4">
                  <a:lumMod val="75000"/>
                </a:schemeClr>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4F6DCD39-42E1-83AB-3961-76970D44BE37}"/>
              </a:ext>
            </a:extLst>
          </p:cNvPr>
          <p:cNvSpPr txBox="1"/>
          <p:nvPr/>
        </p:nvSpPr>
        <p:spPr>
          <a:xfrm>
            <a:off x="388397" y="266330"/>
            <a:ext cx="407263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solidFill>
                  <a:schemeClr val="tx2"/>
                </a:solidFill>
                <a:ea typeface="Calibri"/>
                <a:cs typeface="Calibri"/>
              </a:rPr>
              <a:t>Result &amp; Discussion</a:t>
            </a:r>
          </a:p>
          <a:p>
            <a:r>
              <a:rPr lang="en-US" dirty="0">
                <a:solidFill>
                  <a:schemeClr val="tx2"/>
                </a:solidFill>
                <a:ea typeface="Calibri"/>
                <a:cs typeface="Calibri"/>
              </a:rPr>
              <a:t>This is an User Interface of our Project</a:t>
            </a:r>
          </a:p>
          <a:p>
            <a:endParaRPr lang="en-US" sz="2500" dirty="0">
              <a:solidFill>
                <a:schemeClr val="tx2"/>
              </a:solidFill>
              <a:ea typeface="Calibri"/>
              <a:cs typeface="Calibri"/>
            </a:endParaRPr>
          </a:p>
        </p:txBody>
      </p:sp>
      <p:sp>
        <p:nvSpPr>
          <p:cNvPr id="2" name="Footer Placeholder 7">
            <a:extLst>
              <a:ext uri="{FF2B5EF4-FFF2-40B4-BE49-F238E27FC236}">
                <a16:creationId xmlns:a16="http://schemas.microsoft.com/office/drawing/2014/main" id="{B5B49AAF-FC4B-DCD4-897D-D2B58C942FA0}"/>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4" name="Picture 3">
            <a:extLst>
              <a:ext uri="{FF2B5EF4-FFF2-40B4-BE49-F238E27FC236}">
                <a16:creationId xmlns:a16="http://schemas.microsoft.com/office/drawing/2014/main" id="{37C9E739-3C12-7787-EB86-E5ABF553C1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pic>
        <p:nvPicPr>
          <p:cNvPr id="7" name="Picture 6">
            <a:extLst>
              <a:ext uri="{FF2B5EF4-FFF2-40B4-BE49-F238E27FC236}">
                <a16:creationId xmlns:a16="http://schemas.microsoft.com/office/drawing/2014/main" id="{89ED8D07-CCBB-8DDA-6D16-59317EF0188D}"/>
              </a:ext>
            </a:extLst>
          </p:cNvPr>
          <p:cNvPicPr>
            <a:picLocks noChangeAspect="1"/>
          </p:cNvPicPr>
          <p:nvPr/>
        </p:nvPicPr>
        <p:blipFill>
          <a:blip r:embed="rId3"/>
          <a:stretch>
            <a:fillRect/>
          </a:stretch>
        </p:blipFill>
        <p:spPr>
          <a:xfrm>
            <a:off x="62753" y="1121102"/>
            <a:ext cx="9018494" cy="4791075"/>
          </a:xfrm>
          <a:prstGeom prst="rect">
            <a:avLst/>
          </a:prstGeom>
        </p:spPr>
      </p:pic>
    </p:spTree>
    <p:extLst>
      <p:ext uri="{BB962C8B-B14F-4D97-AF65-F5344CB8AC3E}">
        <p14:creationId xmlns:p14="http://schemas.microsoft.com/office/powerpoint/2010/main" val="159553598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27</a:t>
            </a:fld>
            <a:endParaRPr lang="en-US" sz="1400" dirty="0">
              <a:solidFill>
                <a:schemeClr val="accent4">
                  <a:lumMod val="75000"/>
                </a:schemeClr>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4F6DCD39-42E1-83AB-3961-76970D44BE37}"/>
              </a:ext>
            </a:extLst>
          </p:cNvPr>
          <p:cNvSpPr txBox="1"/>
          <p:nvPr/>
        </p:nvSpPr>
        <p:spPr>
          <a:xfrm>
            <a:off x="388397" y="266330"/>
            <a:ext cx="407263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solidFill>
                  <a:schemeClr val="tx2"/>
                </a:solidFill>
                <a:ea typeface="Calibri"/>
                <a:cs typeface="Calibri"/>
              </a:rPr>
              <a:t>Result &amp; Discussion</a:t>
            </a:r>
          </a:p>
          <a:p>
            <a:r>
              <a:rPr lang="en-US" dirty="0">
                <a:solidFill>
                  <a:schemeClr val="tx2"/>
                </a:solidFill>
                <a:ea typeface="Calibri"/>
                <a:cs typeface="Calibri"/>
              </a:rPr>
              <a:t>This is an User Interface of our Project</a:t>
            </a:r>
          </a:p>
          <a:p>
            <a:endParaRPr lang="en-US" sz="2500" dirty="0">
              <a:solidFill>
                <a:schemeClr val="tx2"/>
              </a:solidFill>
              <a:ea typeface="Calibri"/>
              <a:cs typeface="Calibri"/>
            </a:endParaRPr>
          </a:p>
        </p:txBody>
      </p:sp>
      <p:sp>
        <p:nvSpPr>
          <p:cNvPr id="2" name="Footer Placeholder 7">
            <a:extLst>
              <a:ext uri="{FF2B5EF4-FFF2-40B4-BE49-F238E27FC236}">
                <a16:creationId xmlns:a16="http://schemas.microsoft.com/office/drawing/2014/main" id="{B5B49AAF-FC4B-DCD4-897D-D2B58C942FA0}"/>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4" name="Picture 3">
            <a:extLst>
              <a:ext uri="{FF2B5EF4-FFF2-40B4-BE49-F238E27FC236}">
                <a16:creationId xmlns:a16="http://schemas.microsoft.com/office/drawing/2014/main" id="{37C9E739-3C12-7787-EB86-E5ABF553C1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pic>
        <p:nvPicPr>
          <p:cNvPr id="6" name="Picture 5">
            <a:extLst>
              <a:ext uri="{FF2B5EF4-FFF2-40B4-BE49-F238E27FC236}">
                <a16:creationId xmlns:a16="http://schemas.microsoft.com/office/drawing/2014/main" id="{3C417FFF-767A-2979-6BA6-0FD79C33C91C}"/>
              </a:ext>
            </a:extLst>
          </p:cNvPr>
          <p:cNvPicPr>
            <a:picLocks noChangeAspect="1"/>
          </p:cNvPicPr>
          <p:nvPr/>
        </p:nvPicPr>
        <p:blipFill>
          <a:blip r:embed="rId3"/>
          <a:stretch>
            <a:fillRect/>
          </a:stretch>
        </p:blipFill>
        <p:spPr>
          <a:xfrm>
            <a:off x="114300" y="1175871"/>
            <a:ext cx="8915400" cy="4736306"/>
          </a:xfrm>
          <a:prstGeom prst="rect">
            <a:avLst/>
          </a:prstGeom>
        </p:spPr>
      </p:pic>
    </p:spTree>
    <p:extLst>
      <p:ext uri="{BB962C8B-B14F-4D97-AF65-F5344CB8AC3E}">
        <p14:creationId xmlns:p14="http://schemas.microsoft.com/office/powerpoint/2010/main" val="234326165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28</a:t>
            </a:fld>
            <a:endParaRPr lang="en-US" sz="1400" dirty="0">
              <a:solidFill>
                <a:schemeClr val="accent4">
                  <a:lumMod val="75000"/>
                </a:schemeClr>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4F6DCD39-42E1-83AB-3961-76970D44BE37}"/>
              </a:ext>
            </a:extLst>
          </p:cNvPr>
          <p:cNvSpPr txBox="1"/>
          <p:nvPr/>
        </p:nvSpPr>
        <p:spPr>
          <a:xfrm>
            <a:off x="388397" y="266330"/>
            <a:ext cx="407263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solidFill>
                  <a:schemeClr val="tx2"/>
                </a:solidFill>
                <a:ea typeface="Calibri"/>
                <a:cs typeface="Calibri"/>
              </a:rPr>
              <a:t>Result &amp; Discussion</a:t>
            </a:r>
          </a:p>
          <a:p>
            <a:r>
              <a:rPr lang="en-US" dirty="0">
                <a:solidFill>
                  <a:schemeClr val="tx2"/>
                </a:solidFill>
                <a:ea typeface="Calibri"/>
                <a:cs typeface="Calibri"/>
              </a:rPr>
              <a:t>This is an User Interface of our Project</a:t>
            </a:r>
          </a:p>
          <a:p>
            <a:endParaRPr lang="en-US" sz="2500" dirty="0">
              <a:solidFill>
                <a:schemeClr val="tx2"/>
              </a:solidFill>
              <a:ea typeface="Calibri"/>
              <a:cs typeface="Calibri"/>
            </a:endParaRPr>
          </a:p>
        </p:txBody>
      </p:sp>
      <p:sp>
        <p:nvSpPr>
          <p:cNvPr id="2" name="Footer Placeholder 7">
            <a:extLst>
              <a:ext uri="{FF2B5EF4-FFF2-40B4-BE49-F238E27FC236}">
                <a16:creationId xmlns:a16="http://schemas.microsoft.com/office/drawing/2014/main" id="{B5B49AAF-FC4B-DCD4-897D-D2B58C942FA0}"/>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4" name="Picture 3">
            <a:extLst>
              <a:ext uri="{FF2B5EF4-FFF2-40B4-BE49-F238E27FC236}">
                <a16:creationId xmlns:a16="http://schemas.microsoft.com/office/drawing/2014/main" id="{37C9E739-3C12-7787-EB86-E5ABF553C1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pic>
        <p:nvPicPr>
          <p:cNvPr id="7" name="Picture 6">
            <a:extLst>
              <a:ext uri="{FF2B5EF4-FFF2-40B4-BE49-F238E27FC236}">
                <a16:creationId xmlns:a16="http://schemas.microsoft.com/office/drawing/2014/main" id="{D0033E12-A136-5EBC-18F0-605ADBA985BC}"/>
              </a:ext>
            </a:extLst>
          </p:cNvPr>
          <p:cNvPicPr>
            <a:picLocks noChangeAspect="1"/>
          </p:cNvPicPr>
          <p:nvPr/>
        </p:nvPicPr>
        <p:blipFill>
          <a:blip r:embed="rId3"/>
          <a:stretch>
            <a:fillRect/>
          </a:stretch>
        </p:blipFill>
        <p:spPr>
          <a:xfrm>
            <a:off x="125367" y="1173413"/>
            <a:ext cx="8915400" cy="4736306"/>
          </a:xfrm>
          <a:prstGeom prst="rect">
            <a:avLst/>
          </a:prstGeom>
        </p:spPr>
      </p:pic>
    </p:spTree>
    <p:extLst>
      <p:ext uri="{BB962C8B-B14F-4D97-AF65-F5344CB8AC3E}">
        <p14:creationId xmlns:p14="http://schemas.microsoft.com/office/powerpoint/2010/main" val="131021153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29</a:t>
            </a:fld>
            <a:endParaRPr lang="en-US" sz="1400" dirty="0">
              <a:solidFill>
                <a:schemeClr val="accent4">
                  <a:lumMod val="75000"/>
                </a:schemeClr>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4F6DCD39-42E1-83AB-3961-76970D44BE37}"/>
              </a:ext>
            </a:extLst>
          </p:cNvPr>
          <p:cNvSpPr txBox="1"/>
          <p:nvPr/>
        </p:nvSpPr>
        <p:spPr>
          <a:xfrm>
            <a:off x="388397" y="266330"/>
            <a:ext cx="407263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solidFill>
                  <a:schemeClr val="tx2"/>
                </a:solidFill>
                <a:ea typeface="Calibri"/>
                <a:cs typeface="Calibri"/>
              </a:rPr>
              <a:t>Result &amp; Discussion</a:t>
            </a:r>
          </a:p>
          <a:p>
            <a:r>
              <a:rPr lang="en-US" dirty="0">
                <a:solidFill>
                  <a:schemeClr val="tx2"/>
                </a:solidFill>
                <a:ea typeface="Calibri"/>
                <a:cs typeface="Calibri"/>
              </a:rPr>
              <a:t>This is an User Interface of our Project</a:t>
            </a:r>
          </a:p>
          <a:p>
            <a:endParaRPr lang="en-US" sz="2500" dirty="0">
              <a:solidFill>
                <a:schemeClr val="tx2"/>
              </a:solidFill>
              <a:ea typeface="Calibri"/>
              <a:cs typeface="Calibri"/>
            </a:endParaRPr>
          </a:p>
        </p:txBody>
      </p:sp>
      <p:sp>
        <p:nvSpPr>
          <p:cNvPr id="2" name="Footer Placeholder 7">
            <a:extLst>
              <a:ext uri="{FF2B5EF4-FFF2-40B4-BE49-F238E27FC236}">
                <a16:creationId xmlns:a16="http://schemas.microsoft.com/office/drawing/2014/main" id="{B5B49AAF-FC4B-DCD4-897D-D2B58C942FA0}"/>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4" name="Picture 3">
            <a:extLst>
              <a:ext uri="{FF2B5EF4-FFF2-40B4-BE49-F238E27FC236}">
                <a16:creationId xmlns:a16="http://schemas.microsoft.com/office/drawing/2014/main" id="{37C9E739-3C12-7787-EB86-E5ABF553C1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pic>
        <p:nvPicPr>
          <p:cNvPr id="7" name="Picture 6">
            <a:extLst>
              <a:ext uri="{FF2B5EF4-FFF2-40B4-BE49-F238E27FC236}">
                <a16:creationId xmlns:a16="http://schemas.microsoft.com/office/drawing/2014/main" id="{2E995307-5413-9742-3A80-A295817BBF57}"/>
              </a:ext>
            </a:extLst>
          </p:cNvPr>
          <p:cNvPicPr>
            <a:picLocks noChangeAspect="1"/>
          </p:cNvPicPr>
          <p:nvPr/>
        </p:nvPicPr>
        <p:blipFill>
          <a:blip r:embed="rId3"/>
          <a:stretch>
            <a:fillRect/>
          </a:stretch>
        </p:blipFill>
        <p:spPr>
          <a:xfrm>
            <a:off x="76200" y="1113494"/>
            <a:ext cx="8991600" cy="4776788"/>
          </a:xfrm>
          <a:prstGeom prst="rect">
            <a:avLst/>
          </a:prstGeom>
        </p:spPr>
      </p:pic>
    </p:spTree>
    <p:extLst>
      <p:ext uri="{BB962C8B-B14F-4D97-AF65-F5344CB8AC3E}">
        <p14:creationId xmlns:p14="http://schemas.microsoft.com/office/powerpoint/2010/main" val="13491033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22333F-40F5-C679-42D5-6E402B4D24A6}"/>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8" name="TextBox 7">
            <a:extLst>
              <a:ext uri="{FF2B5EF4-FFF2-40B4-BE49-F238E27FC236}">
                <a16:creationId xmlns:a16="http://schemas.microsoft.com/office/drawing/2014/main" id="{3730E523-163D-48DD-8C3A-EA4522FD86F2}"/>
              </a:ext>
            </a:extLst>
          </p:cNvPr>
          <p:cNvSpPr txBox="1"/>
          <p:nvPr/>
        </p:nvSpPr>
        <p:spPr>
          <a:xfrm>
            <a:off x="533400" y="654009"/>
            <a:ext cx="34068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dirty="0">
                <a:solidFill>
                  <a:schemeClr val="tx2"/>
                </a:solidFill>
                <a:latin typeface="Times New Roman" panose="02020603050405020304" pitchFamily="18" charset="0"/>
                <a:ea typeface="Calibri"/>
                <a:cs typeface="Times New Roman" panose="02020603050405020304" pitchFamily="18" charset="0"/>
              </a:rPr>
              <a:t>Motivation</a:t>
            </a:r>
          </a:p>
        </p:txBody>
      </p:sp>
      <p:sp>
        <p:nvSpPr>
          <p:cNvPr id="9" name="TextBox 8">
            <a:extLst>
              <a:ext uri="{FF2B5EF4-FFF2-40B4-BE49-F238E27FC236}">
                <a16:creationId xmlns:a16="http://schemas.microsoft.com/office/drawing/2014/main" id="{BA61BFAC-BCF1-317A-9473-A22B79D913F7}"/>
              </a:ext>
            </a:extLst>
          </p:cNvPr>
          <p:cNvSpPr txBox="1"/>
          <p:nvPr/>
        </p:nvSpPr>
        <p:spPr>
          <a:xfrm>
            <a:off x="697064" y="1066800"/>
            <a:ext cx="7749871"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panose="020B0604020202020204" pitchFamily="34" charset="0"/>
              <a:buChar char="•"/>
            </a:pPr>
            <a:endParaRPr lang="en-IN" sz="2000" b="0" i="0" dirty="0">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The motivation behind developing this project stems from the recognition of the evolving landscape within the automotive industry and the desire to address existing challenges faced by both buyers and sellers in the current online marketplace ecosystem. The overarching goal is to redefine and enhance the vehicle buying and selling experience by leveraging technology and incorporating user-centric features. </a:t>
            </a:r>
          </a:p>
          <a:p>
            <a:pPr marL="342900" indent="-342900" algn="just">
              <a:buFont typeface="Arial" panose="020B0604020202020204" pitchFamily="34" charset="0"/>
              <a:buChar char="•"/>
            </a:pPr>
            <a:endParaRPr lang="en-IN" sz="2000" b="0" i="0" dirty="0">
              <a:effectLst/>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The development of a simplistic user interface and personalized search tools is geared towards optimizing the overall user experience. By making the buying and selling process easy and intuitive, the platform aims to attract a broader audience and ensure user satisfaction.</a:t>
            </a:r>
            <a:endParaRPr lang="en-US" sz="1600" dirty="0">
              <a:latin typeface="Times New Roman" panose="02020603050405020304" pitchFamily="18" charset="0"/>
              <a:cs typeface="Times New Roman" panose="02020603050405020304" pitchFamily="18" charset="0"/>
            </a:endParaRPr>
          </a:p>
        </p:txBody>
      </p:sp>
      <p:sp>
        <p:nvSpPr>
          <p:cNvPr id="3" name="Footer Placeholder 7">
            <a:extLst>
              <a:ext uri="{FF2B5EF4-FFF2-40B4-BE49-F238E27FC236}">
                <a16:creationId xmlns:a16="http://schemas.microsoft.com/office/drawing/2014/main" id="{A0358EF0-0E24-213A-B204-BF4886E5505C}"/>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2" name="Picture 1">
            <a:extLst>
              <a:ext uri="{FF2B5EF4-FFF2-40B4-BE49-F238E27FC236}">
                <a16:creationId xmlns:a16="http://schemas.microsoft.com/office/drawing/2014/main" id="{48707E89-89D2-0CE9-5519-00D050A1A3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6800" y="122572"/>
            <a:ext cx="4208490" cy="670417"/>
          </a:xfrm>
          <a:prstGeom prst="rect">
            <a:avLst/>
          </a:prstGeom>
        </p:spPr>
      </p:pic>
    </p:spTree>
    <p:extLst>
      <p:ext uri="{BB962C8B-B14F-4D97-AF65-F5344CB8AC3E}">
        <p14:creationId xmlns:p14="http://schemas.microsoft.com/office/powerpoint/2010/main" val="29759922"/>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30</a:t>
            </a:fld>
            <a:endParaRPr lang="en-US" sz="1400" dirty="0">
              <a:solidFill>
                <a:schemeClr val="accent4">
                  <a:lumMod val="75000"/>
                </a:schemeClr>
              </a:solidFill>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4F6DCD39-42E1-83AB-3961-76970D44BE37}"/>
              </a:ext>
            </a:extLst>
          </p:cNvPr>
          <p:cNvSpPr txBox="1"/>
          <p:nvPr/>
        </p:nvSpPr>
        <p:spPr>
          <a:xfrm>
            <a:off x="388397" y="266330"/>
            <a:ext cx="4072631"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500" dirty="0">
                <a:solidFill>
                  <a:schemeClr val="tx2"/>
                </a:solidFill>
                <a:ea typeface="Calibri"/>
                <a:cs typeface="Calibri"/>
              </a:rPr>
              <a:t>Result &amp; Discussion</a:t>
            </a:r>
          </a:p>
          <a:p>
            <a:r>
              <a:rPr lang="en-US" dirty="0">
                <a:solidFill>
                  <a:schemeClr val="tx2"/>
                </a:solidFill>
                <a:ea typeface="Calibri"/>
                <a:cs typeface="Calibri"/>
              </a:rPr>
              <a:t>This is an User Interface of our Project</a:t>
            </a:r>
          </a:p>
          <a:p>
            <a:endParaRPr lang="en-US" sz="2500" dirty="0">
              <a:solidFill>
                <a:schemeClr val="tx2"/>
              </a:solidFill>
              <a:ea typeface="Calibri"/>
              <a:cs typeface="Calibri"/>
            </a:endParaRPr>
          </a:p>
        </p:txBody>
      </p:sp>
      <p:sp>
        <p:nvSpPr>
          <p:cNvPr id="2" name="Footer Placeholder 7">
            <a:extLst>
              <a:ext uri="{FF2B5EF4-FFF2-40B4-BE49-F238E27FC236}">
                <a16:creationId xmlns:a16="http://schemas.microsoft.com/office/drawing/2014/main" id="{B5B49AAF-FC4B-DCD4-897D-D2B58C942FA0}"/>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4" name="Picture 3">
            <a:extLst>
              <a:ext uri="{FF2B5EF4-FFF2-40B4-BE49-F238E27FC236}">
                <a16:creationId xmlns:a16="http://schemas.microsoft.com/office/drawing/2014/main" id="{37C9E739-3C12-7787-EB86-E5ABF553C1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pic>
        <p:nvPicPr>
          <p:cNvPr id="7" name="Picture 6">
            <a:extLst>
              <a:ext uri="{FF2B5EF4-FFF2-40B4-BE49-F238E27FC236}">
                <a16:creationId xmlns:a16="http://schemas.microsoft.com/office/drawing/2014/main" id="{32CB690C-1B9D-F449-BADB-5217D2D9DFAA}"/>
              </a:ext>
            </a:extLst>
          </p:cNvPr>
          <p:cNvPicPr>
            <a:picLocks noChangeAspect="1"/>
          </p:cNvPicPr>
          <p:nvPr/>
        </p:nvPicPr>
        <p:blipFill>
          <a:blip r:embed="rId3"/>
          <a:stretch>
            <a:fillRect/>
          </a:stretch>
        </p:blipFill>
        <p:spPr>
          <a:xfrm>
            <a:off x="114300" y="1175871"/>
            <a:ext cx="8915400" cy="4736306"/>
          </a:xfrm>
          <a:prstGeom prst="rect">
            <a:avLst/>
          </a:prstGeom>
        </p:spPr>
      </p:pic>
    </p:spTree>
    <p:extLst>
      <p:ext uri="{BB962C8B-B14F-4D97-AF65-F5344CB8AC3E}">
        <p14:creationId xmlns:p14="http://schemas.microsoft.com/office/powerpoint/2010/main" val="384928532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90455D-E8E6-F93A-4A40-4497B22E0569}"/>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6" name="TextBox 5">
            <a:extLst>
              <a:ext uri="{FF2B5EF4-FFF2-40B4-BE49-F238E27FC236}">
                <a16:creationId xmlns:a16="http://schemas.microsoft.com/office/drawing/2014/main" id="{670910A1-7813-6EE0-BDD2-9EB370127326}"/>
              </a:ext>
            </a:extLst>
          </p:cNvPr>
          <p:cNvSpPr txBox="1"/>
          <p:nvPr/>
        </p:nvSpPr>
        <p:spPr>
          <a:xfrm>
            <a:off x="643631" y="1121754"/>
            <a:ext cx="358435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tx2"/>
                </a:solidFill>
                <a:latin typeface="Times New Roman" panose="02020603050405020304" pitchFamily="18" charset="0"/>
                <a:ea typeface="Calibri"/>
                <a:cs typeface="Times New Roman" panose="02020603050405020304" pitchFamily="18" charset="0"/>
              </a:rPr>
              <a:t>Future Scope</a:t>
            </a:r>
          </a:p>
        </p:txBody>
      </p:sp>
      <p:sp>
        <p:nvSpPr>
          <p:cNvPr id="7" name="TextBox 6">
            <a:extLst>
              <a:ext uri="{FF2B5EF4-FFF2-40B4-BE49-F238E27FC236}">
                <a16:creationId xmlns:a16="http://schemas.microsoft.com/office/drawing/2014/main" id="{47B5D5A3-D3D2-BD83-20A7-B6C5B54C4DDC}"/>
              </a:ext>
            </a:extLst>
          </p:cNvPr>
          <p:cNvSpPr txBox="1"/>
          <p:nvPr/>
        </p:nvSpPr>
        <p:spPr>
          <a:xfrm>
            <a:off x="643631" y="2057400"/>
            <a:ext cx="749053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dirty="0">
                <a:latin typeface="Times New Roman" panose="02020603050405020304" pitchFamily="18" charset="0"/>
                <a:ea typeface="+mn-lt"/>
                <a:cs typeface="Times New Roman" panose="02020603050405020304" pitchFamily="18" charset="0"/>
              </a:rPr>
              <a:t>Expansion of Services</a:t>
            </a:r>
          </a:p>
          <a:p>
            <a:pPr marL="457200" indent="-457200">
              <a:buFont typeface="Arial"/>
              <a:buChar char="•"/>
            </a:pPr>
            <a:r>
              <a:rPr lang="en-US" dirty="0">
                <a:latin typeface="Times New Roman" panose="02020603050405020304" pitchFamily="18" charset="0"/>
                <a:ea typeface="+mn-lt"/>
                <a:cs typeface="Times New Roman" panose="02020603050405020304" pitchFamily="18" charset="0"/>
              </a:rPr>
              <a:t>Mobile Application Development</a:t>
            </a:r>
          </a:p>
          <a:p>
            <a:pPr marL="457200" indent="-457200">
              <a:buFont typeface="Arial"/>
              <a:buChar char="•"/>
            </a:pPr>
            <a:r>
              <a:rPr lang="en-IN" i="0" dirty="0">
                <a:effectLst/>
                <a:latin typeface="Times New Roman" panose="02020603050405020304" pitchFamily="18" charset="0"/>
                <a:cs typeface="Times New Roman" panose="02020603050405020304" pitchFamily="18" charset="0"/>
              </a:rPr>
              <a:t>Blockchain Integration for Security</a:t>
            </a:r>
          </a:p>
          <a:p>
            <a:pPr marL="457200" indent="-457200">
              <a:buFont typeface="Arial"/>
              <a:buChar char="•"/>
            </a:pPr>
            <a:r>
              <a:rPr lang="en-US" dirty="0">
                <a:latin typeface="Times New Roman" panose="02020603050405020304" pitchFamily="18" charset="0"/>
                <a:ea typeface="+mn-lt"/>
                <a:cs typeface="Times New Roman" panose="02020603050405020304" pitchFamily="18" charset="0"/>
              </a:rPr>
              <a:t>Enhanced Personalization</a:t>
            </a:r>
            <a:endParaRPr lang="en-US" dirty="0">
              <a:latin typeface="Times New Roman" panose="02020603050405020304" pitchFamily="18" charset="0"/>
              <a:ea typeface="Calibri"/>
              <a:cs typeface="Times New Roman" panose="02020603050405020304" pitchFamily="18" charset="0"/>
            </a:endParaRPr>
          </a:p>
          <a:p>
            <a:pPr marL="457200" indent="-457200">
              <a:buFont typeface="Arial"/>
              <a:buChar char="•"/>
            </a:pPr>
            <a:r>
              <a:rPr lang="en-US" dirty="0">
                <a:latin typeface="Times New Roman" panose="02020603050405020304" pitchFamily="18" charset="0"/>
                <a:ea typeface="+mn-lt"/>
                <a:cs typeface="Times New Roman" panose="02020603050405020304" pitchFamily="18" charset="0"/>
              </a:rPr>
              <a:t>Enhanced User Engagement Features</a:t>
            </a:r>
          </a:p>
          <a:p>
            <a:pPr marL="457200" indent="-457200">
              <a:buFont typeface="Arial"/>
              <a:buChar char="•"/>
            </a:pPr>
            <a:r>
              <a:rPr lang="en-IN" dirty="0">
                <a:latin typeface="Times New Roman" panose="02020603050405020304" pitchFamily="18" charset="0"/>
                <a:ea typeface="+mn-lt"/>
                <a:cs typeface="Times New Roman" panose="02020603050405020304" pitchFamily="18" charset="0"/>
              </a:rPr>
              <a:t>Data Security and Privacy Measures</a:t>
            </a:r>
            <a:endParaRPr lang="en-US" sz="3000" dirty="0">
              <a:latin typeface="Arial"/>
              <a:ea typeface="Calibri"/>
              <a:cs typeface="Calibri"/>
            </a:endParaRPr>
          </a:p>
        </p:txBody>
      </p:sp>
      <p:sp>
        <p:nvSpPr>
          <p:cNvPr id="2" name="Footer Placeholder 7">
            <a:extLst>
              <a:ext uri="{FF2B5EF4-FFF2-40B4-BE49-F238E27FC236}">
                <a16:creationId xmlns:a16="http://schemas.microsoft.com/office/drawing/2014/main" id="{D83717CD-03C0-E772-C9C1-36F3D0702506}"/>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4" name="Picture 3">
            <a:extLst>
              <a:ext uri="{FF2B5EF4-FFF2-40B4-BE49-F238E27FC236}">
                <a16:creationId xmlns:a16="http://schemas.microsoft.com/office/drawing/2014/main" id="{DAF58EBB-0828-D4D4-E0ED-6967D65AF3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spTree>
    <p:extLst>
      <p:ext uri="{BB962C8B-B14F-4D97-AF65-F5344CB8AC3E}">
        <p14:creationId xmlns:p14="http://schemas.microsoft.com/office/powerpoint/2010/main" val="271079362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33BB8B-B501-8BBC-1ABE-8E096A8431C3}"/>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6" name="TextBox 5">
            <a:extLst>
              <a:ext uri="{FF2B5EF4-FFF2-40B4-BE49-F238E27FC236}">
                <a16:creationId xmlns:a16="http://schemas.microsoft.com/office/drawing/2014/main" id="{9F7CA1A2-325A-A083-5BE9-D1E9C1067598}"/>
              </a:ext>
            </a:extLst>
          </p:cNvPr>
          <p:cNvSpPr txBox="1"/>
          <p:nvPr/>
        </p:nvSpPr>
        <p:spPr>
          <a:xfrm>
            <a:off x="533259" y="990600"/>
            <a:ext cx="35177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dirty="0">
                <a:solidFill>
                  <a:schemeClr val="tx2"/>
                </a:solidFill>
                <a:latin typeface="Times New Roman" panose="02020603050405020304" pitchFamily="18" charset="0"/>
                <a:ea typeface="Calibri"/>
                <a:cs typeface="Times New Roman" panose="02020603050405020304" pitchFamily="18" charset="0"/>
              </a:rPr>
              <a:t>Conclusion</a:t>
            </a:r>
          </a:p>
        </p:txBody>
      </p:sp>
      <p:sp>
        <p:nvSpPr>
          <p:cNvPr id="7" name="TextBox 6">
            <a:extLst>
              <a:ext uri="{FF2B5EF4-FFF2-40B4-BE49-F238E27FC236}">
                <a16:creationId xmlns:a16="http://schemas.microsoft.com/office/drawing/2014/main" id="{46E0E598-1D72-B338-F224-CC88F51249E7}"/>
              </a:ext>
            </a:extLst>
          </p:cNvPr>
          <p:cNvSpPr txBox="1"/>
          <p:nvPr/>
        </p:nvSpPr>
        <p:spPr>
          <a:xfrm>
            <a:off x="533259" y="1739851"/>
            <a:ext cx="8176334"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In conclusion, the envisioned online automotive marketplace, aptly named McQueen, represents a forward-thinking solution that seeks to redefine the vehicle trading experience. By seamlessly integrating cutting-edge technologies and prioritizing user-centric features, McQueen addresses existing challenges in the automotive marketplace.</a:t>
            </a:r>
          </a:p>
          <a:p>
            <a:pPr marL="342900" indent="-342900" algn="just">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The commitment to transparency, security, and fair pricing sets this platform apart, offering a superior alternative to conventional online marketplaces. As we embark on this journey, the future holds exciting possibilities for expansion, integration of advanced technologies, and continuous improvement.</a:t>
            </a:r>
          </a:p>
          <a:p>
            <a:pPr marL="342900" indent="-342900" algn="just">
              <a:buFont typeface="Arial" panose="020B0604020202020204" pitchFamily="34" charset="0"/>
              <a:buChar char="•"/>
            </a:pPr>
            <a:r>
              <a:rPr lang="en-IN" sz="2000" b="0" i="0" dirty="0">
                <a:effectLst/>
                <a:latin typeface="Times New Roman" panose="02020603050405020304" pitchFamily="18" charset="0"/>
                <a:cs typeface="Times New Roman" panose="02020603050405020304" pitchFamily="18" charset="0"/>
              </a:rPr>
              <a:t>McQueen aspires to not only simplify the buying and selling process but also foster a community of trust, innovation, and sustainability within the automotive industry.</a:t>
            </a:r>
            <a:endParaRPr lang="en-US" sz="2000" b="0" i="0" dirty="0">
              <a:effectLst/>
              <a:latin typeface="Times New Roman" panose="02020603050405020304" pitchFamily="18" charset="0"/>
              <a:cs typeface="Times New Roman" panose="02020603050405020304" pitchFamily="18" charset="0"/>
            </a:endParaRPr>
          </a:p>
        </p:txBody>
      </p:sp>
      <p:sp>
        <p:nvSpPr>
          <p:cNvPr id="2" name="Footer Placeholder 7">
            <a:extLst>
              <a:ext uri="{FF2B5EF4-FFF2-40B4-BE49-F238E27FC236}">
                <a16:creationId xmlns:a16="http://schemas.microsoft.com/office/drawing/2014/main" id="{71C127B1-1287-C89D-0D13-2BDB54B1EFB1}"/>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8" name="Picture 7">
            <a:extLst>
              <a:ext uri="{FF2B5EF4-FFF2-40B4-BE49-F238E27FC236}">
                <a16:creationId xmlns:a16="http://schemas.microsoft.com/office/drawing/2014/main" id="{ED387FC6-BC51-BEA6-A98F-DA0EFC2511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spTree>
    <p:extLst>
      <p:ext uri="{BB962C8B-B14F-4D97-AF65-F5344CB8AC3E}">
        <p14:creationId xmlns:p14="http://schemas.microsoft.com/office/powerpoint/2010/main" val="414379211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1BA32C-6887-C0E8-B955-A8C9DEACBC72}"/>
              </a:ext>
            </a:extLst>
          </p:cNvPr>
          <p:cNvSpPr>
            <a:spLocks noGrp="1"/>
          </p:cNvSpPr>
          <p:nvPr>
            <p:ph type="sldNum" sz="quarter" idx="12"/>
          </p:nvPr>
        </p:nvSpPr>
        <p:spPr/>
        <p:txBody>
          <a:bodyPr/>
          <a:lstStyle/>
          <a:p>
            <a:fld id="{B6F15528-21DE-4FAA-801E-634DDDAF4B2B}" type="slidenum">
              <a:rPr lang="en-US" smtClean="0"/>
              <a:pPr/>
              <a:t>33</a:t>
            </a:fld>
            <a:endParaRPr lang="en-US"/>
          </a:p>
        </p:txBody>
      </p:sp>
      <p:sp>
        <p:nvSpPr>
          <p:cNvPr id="4" name="TextBox 3">
            <a:extLst>
              <a:ext uri="{FF2B5EF4-FFF2-40B4-BE49-F238E27FC236}">
                <a16:creationId xmlns:a16="http://schemas.microsoft.com/office/drawing/2014/main" id="{FBB42FE4-FA51-FECD-DD32-5AFD76502243}"/>
              </a:ext>
            </a:extLst>
          </p:cNvPr>
          <p:cNvSpPr txBox="1"/>
          <p:nvPr/>
        </p:nvSpPr>
        <p:spPr>
          <a:xfrm>
            <a:off x="3542930" y="3167390"/>
            <a:ext cx="20581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tx2"/>
                </a:solidFill>
                <a:latin typeface="Times New Roman" panose="02020603050405020304" pitchFamily="18" charset="0"/>
                <a:ea typeface="Calibri"/>
                <a:cs typeface="Times New Roman" panose="02020603050405020304" pitchFamily="18" charset="0"/>
              </a:rPr>
              <a:t>Thank You</a:t>
            </a:r>
            <a:endParaRPr lang="en-US" sz="2800" b="1" dirty="0">
              <a:solidFill>
                <a:schemeClr val="tx2"/>
              </a:solidFill>
              <a:latin typeface="Times New Roman" panose="02020603050405020304" pitchFamily="18" charset="0"/>
              <a:cs typeface="Times New Roman" panose="02020603050405020304" pitchFamily="18" charset="0"/>
            </a:endParaRPr>
          </a:p>
        </p:txBody>
      </p:sp>
      <p:sp>
        <p:nvSpPr>
          <p:cNvPr id="2" name="Footer Placeholder 7">
            <a:extLst>
              <a:ext uri="{FF2B5EF4-FFF2-40B4-BE49-F238E27FC236}">
                <a16:creationId xmlns:a16="http://schemas.microsoft.com/office/drawing/2014/main" id="{D24EC938-6D8C-C5F8-97D7-368877BFC485}"/>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5" name="Picture 4">
            <a:extLst>
              <a:ext uri="{FF2B5EF4-FFF2-40B4-BE49-F238E27FC236}">
                <a16:creationId xmlns:a16="http://schemas.microsoft.com/office/drawing/2014/main" id="{4BAF061B-829D-1B05-B40C-4FA55207E9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spTree>
    <p:extLst>
      <p:ext uri="{BB962C8B-B14F-4D97-AF65-F5344CB8AC3E}">
        <p14:creationId xmlns:p14="http://schemas.microsoft.com/office/powerpoint/2010/main" val="37243049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7E12E2-AB2C-A9D0-8942-EC929BCC420F}"/>
              </a:ext>
            </a:extLst>
          </p:cNvPr>
          <p:cNvSpPr>
            <a:spLocks noGrp="1"/>
          </p:cNvSpPr>
          <p:nvPr>
            <p:ph type="sldNum" sz="quarter" idx="12"/>
          </p:nvPr>
        </p:nvSpPr>
        <p:spPr/>
        <p:txBody>
          <a:bodyPr/>
          <a:lstStyle/>
          <a:p>
            <a:fld id="{B6F15528-21DE-4FAA-801E-634DDDAF4B2B}" type="slidenum">
              <a:rPr lang="en-US" smtClean="0"/>
              <a:pPr/>
              <a:t>34</a:t>
            </a:fld>
            <a:endParaRPr lang="en-US"/>
          </a:p>
        </p:txBody>
      </p:sp>
      <p:sp>
        <p:nvSpPr>
          <p:cNvPr id="4" name="TextBox 3">
            <a:extLst>
              <a:ext uri="{FF2B5EF4-FFF2-40B4-BE49-F238E27FC236}">
                <a16:creationId xmlns:a16="http://schemas.microsoft.com/office/drawing/2014/main" id="{A93D1879-D9CE-E5F1-C900-392C8EA2A6C0}"/>
              </a:ext>
            </a:extLst>
          </p:cNvPr>
          <p:cNvSpPr txBox="1"/>
          <p:nvPr/>
        </p:nvSpPr>
        <p:spPr>
          <a:xfrm>
            <a:off x="3275906" y="3167390"/>
            <a:ext cx="26831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chemeClr val="tx2"/>
                </a:solidFill>
                <a:latin typeface="Times New Roman" panose="02020603050405020304" pitchFamily="18" charset="0"/>
                <a:ea typeface="Calibri"/>
                <a:cs typeface="Times New Roman" panose="02020603050405020304" pitchFamily="18" charset="0"/>
              </a:rPr>
              <a:t>Any Queries?....</a:t>
            </a:r>
            <a:endParaRPr lang="en-US" sz="2800" b="1" dirty="0">
              <a:solidFill>
                <a:schemeClr val="tx2"/>
              </a:solidFill>
              <a:latin typeface="Times New Roman" panose="02020603050405020304" pitchFamily="18" charset="0"/>
              <a:cs typeface="Times New Roman" panose="02020603050405020304" pitchFamily="18" charset="0"/>
            </a:endParaRPr>
          </a:p>
        </p:txBody>
      </p:sp>
      <p:sp>
        <p:nvSpPr>
          <p:cNvPr id="2" name="Footer Placeholder 7">
            <a:extLst>
              <a:ext uri="{FF2B5EF4-FFF2-40B4-BE49-F238E27FC236}">
                <a16:creationId xmlns:a16="http://schemas.microsoft.com/office/drawing/2014/main" id="{180A32AA-7CBF-5F79-0CB8-F66EC3A20DCD}"/>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5" name="Picture 4">
            <a:extLst>
              <a:ext uri="{FF2B5EF4-FFF2-40B4-BE49-F238E27FC236}">
                <a16:creationId xmlns:a16="http://schemas.microsoft.com/office/drawing/2014/main" id="{1C111A87-C90E-DF29-3656-FB5E77D1BE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spTree>
    <p:extLst>
      <p:ext uri="{BB962C8B-B14F-4D97-AF65-F5344CB8AC3E}">
        <p14:creationId xmlns:p14="http://schemas.microsoft.com/office/powerpoint/2010/main" val="145105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04800" y="168156"/>
            <a:ext cx="6324600" cy="1143000"/>
          </a:xfrm>
          <a:prstGeom prst="rect">
            <a:avLst/>
          </a:prstGeom>
        </p:spPr>
        <p:txBody>
          <a:bodyPr vert="horz" lIns="91440" tIns="45720" rIns="91440" bIns="45720" rtlCol="0" anchor="ctr">
            <a:normAutofit/>
          </a:bodyPr>
          <a:lstStyle/>
          <a:p>
            <a:pPr lvl="0">
              <a:defRPr/>
            </a:pPr>
            <a:r>
              <a:rPr lang="en-US" sz="2800" dirty="0">
                <a:solidFill>
                  <a:schemeClr val="tx2"/>
                </a:solidFill>
                <a:latin typeface="Times New Roman"/>
                <a:cs typeface="Times New Roman"/>
              </a:rPr>
              <a:t>Introduction</a:t>
            </a:r>
            <a:endParaRPr lang="en-US" sz="2800" dirty="0">
              <a:solidFill>
                <a:schemeClr val="tx2"/>
              </a:solidFill>
              <a:latin typeface="Times New Roman" panose="02020603050405020304" pitchFamily="18" charset="0"/>
              <a:cs typeface="Times New Roman" panose="02020603050405020304" pitchFamily="18" charset="0"/>
            </a:endParaRPr>
          </a:p>
        </p:txBody>
      </p:sp>
      <p:sp>
        <p:nvSpPr>
          <p:cNvPr id="8" name="Content Placeholder 1"/>
          <p:cNvSpPr>
            <a:spLocks noGrp="1"/>
          </p:cNvSpPr>
          <p:nvPr>
            <p:ph idx="1"/>
          </p:nvPr>
        </p:nvSpPr>
        <p:spPr>
          <a:xfrm>
            <a:off x="381000" y="1311156"/>
            <a:ext cx="8382000" cy="4937244"/>
          </a:xfrm>
        </p:spPr>
        <p:txBody>
          <a:bodyPr vert="horz" lIns="91440" tIns="45720" rIns="91440" bIns="45720" rtlCol="0" anchor="t">
            <a:noAutofit/>
          </a:bodyPr>
          <a:lstStyle/>
          <a:p>
            <a:pPr algn="just">
              <a:buClr>
                <a:schemeClr val="tx1"/>
              </a:buClr>
              <a:buFont typeface="Arial" pitchFamily="2" charset="2"/>
              <a:buChar char="•"/>
            </a:pPr>
            <a:r>
              <a:rPr lang="en-IN" sz="2000" b="0" i="0" dirty="0">
                <a:effectLst/>
                <a:latin typeface="Times New Roman" panose="02020603050405020304" pitchFamily="18" charset="0"/>
                <a:cs typeface="Times New Roman" panose="02020603050405020304" pitchFamily="18" charset="0"/>
              </a:rPr>
              <a:t>Car Dealing websites are websites that enable interested buyers to buy cars and car owners or dealers to sell cars at reasonable prices, online. With the trust and convenience that they offer, they have, in a way, changed or transformed the automotive industry.</a:t>
            </a:r>
          </a:p>
          <a:p>
            <a:pPr algn="just">
              <a:buClr>
                <a:schemeClr val="tx1"/>
              </a:buClr>
              <a:buFont typeface="Arial" pitchFamily="2" charset="2"/>
              <a:buChar char="•"/>
            </a:pPr>
            <a:r>
              <a:rPr lang="en-IN" sz="2000" b="0" i="0" dirty="0">
                <a:effectLst/>
                <a:latin typeface="Times New Roman" panose="02020603050405020304" pitchFamily="18" charset="0"/>
                <a:cs typeface="Times New Roman" panose="02020603050405020304" pitchFamily="18" charset="0"/>
              </a:rPr>
              <a:t>The data which is displayed about the cars is real-time data and is regularly updated as we are using APIs from </a:t>
            </a:r>
            <a:r>
              <a:rPr lang="en-IN" sz="2000" b="0" i="0" dirty="0" err="1">
                <a:effectLst/>
                <a:latin typeface="Times New Roman" panose="02020603050405020304" pitchFamily="18" charset="0"/>
                <a:cs typeface="Times New Roman" panose="02020603050405020304" pitchFamily="18" charset="0"/>
              </a:rPr>
              <a:t>RapidAPI</a:t>
            </a:r>
            <a:r>
              <a:rPr lang="en-IN" sz="2000" b="0" i="0" dirty="0">
                <a:effectLst/>
                <a:latin typeface="Times New Roman" panose="02020603050405020304" pitchFamily="18" charset="0"/>
                <a:cs typeface="Times New Roman" panose="02020603050405020304" pitchFamily="18" charset="0"/>
              </a:rPr>
              <a:t> for fetching car details. </a:t>
            </a:r>
          </a:p>
          <a:p>
            <a:pPr algn="just">
              <a:buClr>
                <a:schemeClr val="tx1"/>
              </a:buClr>
              <a:buFont typeface="Arial" pitchFamily="2" charset="2"/>
              <a:buChar char="•"/>
            </a:pPr>
            <a:r>
              <a:rPr lang="en-IN" sz="2000" b="0" i="0" dirty="0">
                <a:effectLst/>
                <a:latin typeface="Times New Roman" panose="02020603050405020304" pitchFamily="18" charset="0"/>
                <a:cs typeface="Times New Roman" panose="02020603050405020304" pitchFamily="18" charset="0"/>
              </a:rPr>
              <a:t>For buyers, we provide a vast inventory of pre-owned and new vehicles, comprehensive vehicle histories, and personalized search tools, ensuring they easily find their dream car.</a:t>
            </a:r>
          </a:p>
          <a:p>
            <a:pPr algn="just">
              <a:buClr>
                <a:schemeClr val="tx1"/>
              </a:buClr>
              <a:buFont typeface="Arial" pitchFamily="2" charset="2"/>
              <a:buChar char="•"/>
            </a:pPr>
            <a:r>
              <a:rPr lang="en-IN" sz="2000" b="0" i="0" dirty="0">
                <a:effectLst/>
                <a:latin typeface="Times New Roman" panose="02020603050405020304" pitchFamily="18" charset="0"/>
                <a:cs typeface="Times New Roman" panose="02020603050405020304" pitchFamily="18" charset="0"/>
              </a:rPr>
              <a:t>For sellers, we offer a user-friendly listing process, expert pricing guidance, and a broad audience reach, resulting in quicker sales at the best prices. Moreover, we intend to prioritize safety, security, and secure payment options. </a:t>
            </a:r>
          </a:p>
        </p:txBody>
      </p:sp>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4</a:t>
            </a:fld>
            <a:endParaRPr lang="en-US" sz="1400" dirty="0">
              <a:solidFill>
                <a:schemeClr val="accent4">
                  <a:lumMod val="75000"/>
                </a:schemeClr>
              </a:solidFill>
              <a:latin typeface="Times New Roman" pitchFamily="18" charset="0"/>
              <a:cs typeface="Times New Roman" pitchFamily="18" charset="0"/>
            </a:endParaRPr>
          </a:p>
        </p:txBody>
      </p:sp>
      <p:sp>
        <p:nvSpPr>
          <p:cNvPr id="3" name="Footer Placeholder 7">
            <a:extLst>
              <a:ext uri="{FF2B5EF4-FFF2-40B4-BE49-F238E27FC236}">
                <a16:creationId xmlns:a16="http://schemas.microsoft.com/office/drawing/2014/main" id="{5E918A5F-C4FC-2D80-8B12-BBCBEE1EB7ED}"/>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7" name="Picture 6">
            <a:extLst>
              <a:ext uri="{FF2B5EF4-FFF2-40B4-BE49-F238E27FC236}">
                <a16:creationId xmlns:a16="http://schemas.microsoft.com/office/drawing/2014/main" id="{0C7FF15B-E007-3CCD-7948-3AE40F6208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6800" y="89911"/>
            <a:ext cx="4208490" cy="670417"/>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223FDEE-FF0D-C2E5-7ABA-A89B7437453D}"/>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8" name="TextBox 7">
            <a:extLst>
              <a:ext uri="{FF2B5EF4-FFF2-40B4-BE49-F238E27FC236}">
                <a16:creationId xmlns:a16="http://schemas.microsoft.com/office/drawing/2014/main" id="{69C4036A-4ED3-AD35-E2FC-63B3B2281FAC}"/>
              </a:ext>
            </a:extLst>
          </p:cNvPr>
          <p:cNvSpPr txBox="1"/>
          <p:nvPr/>
        </p:nvSpPr>
        <p:spPr>
          <a:xfrm>
            <a:off x="594140" y="852324"/>
            <a:ext cx="302253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tx2"/>
                </a:solidFill>
                <a:latin typeface="Times New Roman" panose="02020603050405020304" pitchFamily="18" charset="0"/>
                <a:ea typeface="Calibri"/>
                <a:cs typeface="Times New Roman" panose="02020603050405020304" pitchFamily="18" charset="0"/>
              </a:rPr>
              <a:t>Problem Statement</a:t>
            </a:r>
          </a:p>
        </p:txBody>
      </p:sp>
      <p:sp>
        <p:nvSpPr>
          <p:cNvPr id="9" name="TextBox 8">
            <a:extLst>
              <a:ext uri="{FF2B5EF4-FFF2-40B4-BE49-F238E27FC236}">
                <a16:creationId xmlns:a16="http://schemas.microsoft.com/office/drawing/2014/main" id="{7B6F7DCA-1429-275B-D1DB-9A4128CA4621}"/>
              </a:ext>
            </a:extLst>
          </p:cNvPr>
          <p:cNvSpPr txBox="1"/>
          <p:nvPr/>
        </p:nvSpPr>
        <p:spPr>
          <a:xfrm>
            <a:off x="594140" y="1690062"/>
            <a:ext cx="795572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IN" sz="2000" b="0" i="0" dirty="0">
                <a:effectLst/>
                <a:latin typeface="Times New Roman" panose="02020603050405020304" pitchFamily="18" charset="0"/>
                <a:cs typeface="Times New Roman" panose="02020603050405020304" pitchFamily="18" charset="0"/>
              </a:rPr>
              <a:t>In today's dynamic automotive market, there is a need for a comprehensive and user-friendly online platform that facilitates the buying and selling of cars. Traditional methods of buying and selling cars often involve time-consuming processes, lack transparency, and may not provide users with a wide range of choices. Additionally, the absence of a centralized and efficient online marketplace contributes to a fragmented experience for both buyers and sellers. </a:t>
            </a:r>
            <a:endParaRPr lang="en-US" sz="2200" dirty="0">
              <a:latin typeface="Times New Roman" panose="02020603050405020304" pitchFamily="18" charset="0"/>
              <a:ea typeface="Calibri"/>
              <a:cs typeface="Times New Roman" panose="02020603050405020304" pitchFamily="18" charset="0"/>
            </a:endParaRPr>
          </a:p>
        </p:txBody>
      </p:sp>
      <p:sp>
        <p:nvSpPr>
          <p:cNvPr id="3" name="Footer Placeholder 7">
            <a:extLst>
              <a:ext uri="{FF2B5EF4-FFF2-40B4-BE49-F238E27FC236}">
                <a16:creationId xmlns:a16="http://schemas.microsoft.com/office/drawing/2014/main" id="{F90DB9BE-EA55-0397-06C7-26F24405896A}"/>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2" name="Picture 1">
            <a:extLst>
              <a:ext uri="{FF2B5EF4-FFF2-40B4-BE49-F238E27FC236}">
                <a16:creationId xmlns:a16="http://schemas.microsoft.com/office/drawing/2014/main" id="{418966EE-0902-E80C-638E-D39105DFAE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0600" y="18538"/>
            <a:ext cx="4208490" cy="670417"/>
          </a:xfrm>
          <a:prstGeom prst="rect">
            <a:avLst/>
          </a:prstGeom>
        </p:spPr>
      </p:pic>
    </p:spTree>
    <p:extLst>
      <p:ext uri="{BB962C8B-B14F-4D97-AF65-F5344CB8AC3E}">
        <p14:creationId xmlns:p14="http://schemas.microsoft.com/office/powerpoint/2010/main" val="306659102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04800" y="207485"/>
            <a:ext cx="6324600" cy="1143000"/>
          </a:xfrm>
          <a:prstGeom prst="rect">
            <a:avLst/>
          </a:prstGeom>
        </p:spPr>
        <p:txBody>
          <a:bodyPr vert="horz" lIns="91440" tIns="45720" rIns="91440" bIns="45720" rtlCol="0" anchor="ctr">
            <a:normAutofit/>
          </a:bodyPr>
          <a:lstStyle/>
          <a:p>
            <a:pPr>
              <a:defRPr/>
            </a:pPr>
            <a:r>
              <a:rPr lang="en-US" sz="2800" dirty="0">
                <a:solidFill>
                  <a:schemeClr val="tx2"/>
                </a:solidFill>
                <a:latin typeface="Times New Roman"/>
                <a:cs typeface="Times New Roman"/>
              </a:rPr>
              <a:t>Existing System</a:t>
            </a:r>
            <a:endParaRPr lang="en-US" sz="2800" dirty="0">
              <a:solidFill>
                <a:schemeClr val="tx2"/>
              </a:solidFill>
              <a:latin typeface="Times New Roman" panose="02020603050405020304" pitchFamily="18" charset="0"/>
              <a:cs typeface="Times New Roman" panose="02020603050405020304" pitchFamily="18" charset="0"/>
            </a:endParaRPr>
          </a:p>
        </p:txBody>
      </p:sp>
      <p:sp>
        <p:nvSpPr>
          <p:cNvPr id="8" name="Content Placeholder 1"/>
          <p:cNvSpPr>
            <a:spLocks noGrp="1"/>
          </p:cNvSpPr>
          <p:nvPr>
            <p:ph idx="1"/>
          </p:nvPr>
        </p:nvSpPr>
        <p:spPr>
          <a:xfrm>
            <a:off x="535804" y="1325762"/>
            <a:ext cx="8072391" cy="4389237"/>
          </a:xfrm>
        </p:spPr>
        <p:txBody>
          <a:bodyPr vert="horz" lIns="91440" tIns="45720" rIns="91440" bIns="45720" rtlCol="0" anchor="t">
            <a:noAutofit/>
          </a:bodyPr>
          <a:lstStyle/>
          <a:p>
            <a:pPr algn="l"/>
            <a:r>
              <a:rPr lang="en-IN" sz="2000" b="0" i="0" dirty="0">
                <a:effectLst/>
                <a:latin typeface="Times New Roman" panose="02020603050405020304" pitchFamily="18" charset="0"/>
                <a:cs typeface="Times New Roman" panose="02020603050405020304" pitchFamily="18" charset="0"/>
              </a:rPr>
              <a:t>Websites like autocarindia.com and cars24.com have played a transformative role in the automotive industry by introducing online platforms that facilitate the buying and selling of vehicles.</a:t>
            </a:r>
          </a:p>
          <a:p>
            <a:pPr algn="l"/>
            <a:endParaRPr lang="en-IN" sz="2000" b="0" i="0" dirty="0">
              <a:effectLst/>
              <a:latin typeface="Times New Roman" panose="02020603050405020304" pitchFamily="18" charset="0"/>
              <a:cs typeface="Times New Roman" panose="02020603050405020304" pitchFamily="18" charset="0"/>
            </a:endParaRPr>
          </a:p>
          <a:p>
            <a:pPr algn="l"/>
            <a:r>
              <a:rPr lang="en-IN" sz="2000" b="0" i="0" dirty="0">
                <a:effectLst/>
                <a:latin typeface="Times New Roman" panose="02020603050405020304" pitchFamily="18" charset="0"/>
                <a:cs typeface="Times New Roman" panose="02020603050405020304" pitchFamily="18" charset="0"/>
              </a:rPr>
              <a:t>These platforms have gained prominence due to the convenience they provide to users, enabling them to navigate the vehicle trading process with ease. Additionally, the platforms have established trust through their online presence and services.</a:t>
            </a:r>
          </a:p>
          <a:p>
            <a:pPr algn="l"/>
            <a:endParaRPr lang="en-IN" sz="2000" b="0" i="0" dirty="0">
              <a:effectLst/>
              <a:latin typeface="Times New Roman" panose="02020603050405020304" pitchFamily="18" charset="0"/>
              <a:cs typeface="Times New Roman" panose="02020603050405020304" pitchFamily="18" charset="0"/>
            </a:endParaRPr>
          </a:p>
          <a:p>
            <a:pPr algn="l"/>
            <a:r>
              <a:rPr lang="en-IN" sz="2000" b="0" i="0" dirty="0">
                <a:effectLst/>
                <a:latin typeface="Times New Roman" panose="02020603050405020304" pitchFamily="18" charset="0"/>
                <a:cs typeface="Times New Roman" panose="02020603050405020304" pitchFamily="18" charset="0"/>
              </a:rPr>
              <a:t>While these platforms provide a streamlined and efficient way to buy or sell vehicles, users must weigh the convenience offered against the potential trade-off in terms of lower selling prices and the additional fees incurred during the transaction process.</a:t>
            </a:r>
            <a:endParaRPr lang="en-US" sz="2000" b="0" i="0" dirty="0">
              <a:effectLst/>
              <a:latin typeface="Times New Roman" panose="02020603050405020304" pitchFamily="18" charset="0"/>
              <a:cs typeface="Times New Roman" panose="02020603050405020304" pitchFamily="18" charset="0"/>
            </a:endParaRPr>
          </a:p>
        </p:txBody>
      </p:sp>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6</a:t>
            </a:fld>
            <a:endParaRPr lang="en-US" sz="1400" dirty="0">
              <a:solidFill>
                <a:schemeClr val="accent4">
                  <a:lumMod val="75000"/>
                </a:schemeClr>
              </a:solidFill>
              <a:latin typeface="Times New Roman" pitchFamily="18" charset="0"/>
              <a:cs typeface="Times New Roman" pitchFamily="18" charset="0"/>
            </a:endParaRPr>
          </a:p>
        </p:txBody>
      </p:sp>
      <p:sp>
        <p:nvSpPr>
          <p:cNvPr id="3" name="Footer Placeholder 7">
            <a:extLst>
              <a:ext uri="{FF2B5EF4-FFF2-40B4-BE49-F238E27FC236}">
                <a16:creationId xmlns:a16="http://schemas.microsoft.com/office/drawing/2014/main" id="{1BCEEAE9-4392-4A8D-C448-787972405099}"/>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5" name="Picture 4">
            <a:extLst>
              <a:ext uri="{FF2B5EF4-FFF2-40B4-BE49-F238E27FC236}">
                <a16:creationId xmlns:a16="http://schemas.microsoft.com/office/drawing/2014/main" id="{888E345C-AE17-4C99-00FE-50BA977DF1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04800" y="207485"/>
            <a:ext cx="6324600" cy="1143000"/>
          </a:xfrm>
          <a:prstGeom prst="rect">
            <a:avLst/>
          </a:prstGeom>
        </p:spPr>
        <p:txBody>
          <a:bodyPr vert="horz" lIns="91440" tIns="45720" rIns="91440" bIns="45720" rtlCol="0" anchor="ctr">
            <a:normAutofit/>
          </a:bodyPr>
          <a:lstStyle/>
          <a:p>
            <a:pPr>
              <a:defRPr/>
            </a:pPr>
            <a:r>
              <a:rPr lang="en-US" sz="2800" dirty="0">
                <a:solidFill>
                  <a:schemeClr val="tx2"/>
                </a:solidFill>
                <a:latin typeface="Times New Roman"/>
                <a:cs typeface="Times New Roman"/>
              </a:rPr>
              <a:t>Proposed System</a:t>
            </a:r>
            <a:endParaRPr lang="en-US" sz="2800" dirty="0">
              <a:solidFill>
                <a:schemeClr val="tx2"/>
              </a:solidFill>
              <a:latin typeface="Times New Roman" panose="02020603050405020304" pitchFamily="18" charset="0"/>
              <a:cs typeface="Times New Roman" panose="02020603050405020304" pitchFamily="18" charset="0"/>
            </a:endParaRPr>
          </a:p>
        </p:txBody>
      </p:sp>
      <p:sp>
        <p:nvSpPr>
          <p:cNvPr id="8" name="Content Placeholder 1"/>
          <p:cNvSpPr>
            <a:spLocks noGrp="1"/>
          </p:cNvSpPr>
          <p:nvPr>
            <p:ph idx="1"/>
          </p:nvPr>
        </p:nvSpPr>
        <p:spPr>
          <a:xfrm>
            <a:off x="495300" y="1160216"/>
            <a:ext cx="8153400" cy="5088183"/>
          </a:xfrm>
        </p:spPr>
        <p:txBody>
          <a:bodyPr vert="horz" lIns="91440" tIns="45720" rIns="91440" bIns="45720" rtlCol="0" anchor="t">
            <a:noAutofit/>
          </a:bodyPr>
          <a:lstStyle/>
          <a:p>
            <a:pPr algn="just">
              <a:buClr>
                <a:schemeClr val="tx1"/>
              </a:buClr>
              <a:buFont typeface="Arial" pitchFamily="2" charset="2"/>
              <a:buChar char="•"/>
            </a:pPr>
            <a:r>
              <a:rPr lang="en-IN" sz="2000" b="0" i="0" dirty="0">
                <a:effectLst/>
                <a:latin typeface="Times New Roman" panose="02020603050405020304" pitchFamily="18" charset="0"/>
                <a:cs typeface="Times New Roman" panose="02020603050405020304" pitchFamily="18" charset="0"/>
              </a:rPr>
              <a:t>McQueen prioritizes a seamless experience for buyers and sellers by leveraging technology. The platform features a user-friendly interface and robust search tools, simplifying the process of finding, comparing, and purchasing both new and used vehicles.</a:t>
            </a:r>
          </a:p>
          <a:p>
            <a:pPr algn="just">
              <a:buClr>
                <a:schemeClr val="tx1"/>
              </a:buClr>
              <a:buFont typeface="Arial" pitchFamily="2" charset="2"/>
              <a:buChar char="•"/>
            </a:pPr>
            <a:r>
              <a:rPr lang="en-IN" sz="2000" b="0" i="0" dirty="0">
                <a:effectLst/>
                <a:latin typeface="Times New Roman" panose="02020603050405020304" pitchFamily="18" charset="0"/>
                <a:cs typeface="Times New Roman" panose="02020603050405020304" pitchFamily="18" charset="0"/>
              </a:rPr>
              <a:t>The platform focuses on transparency, providing detailed vehicle information to build trust between buyers and sellers. This approach benefits buyers by offering insights into their chosen vehicles and allows sellers to effectively showcase their offerings, fostering confidence in the transaction process.</a:t>
            </a:r>
          </a:p>
          <a:p>
            <a:pPr algn="just">
              <a:buClr>
                <a:schemeClr val="tx1"/>
              </a:buClr>
              <a:buFont typeface="Arial" pitchFamily="2" charset="2"/>
              <a:buChar char="•"/>
            </a:pPr>
            <a:r>
              <a:rPr lang="en-IN" sz="2000" b="0" i="0" dirty="0">
                <a:effectLst/>
                <a:latin typeface="Times New Roman" panose="02020603050405020304" pitchFamily="18" charset="0"/>
                <a:cs typeface="Times New Roman" panose="02020603050405020304" pitchFamily="18" charset="0"/>
              </a:rPr>
              <a:t>A key differentiator is McQueen's commitment to offering guidance, data analytics, and transparent pricing without charging any service fees. Unlike some existing platforms, this approach enhances cost-efficiency for both buyers and sellers, making transactions more attractive without the burden of additional costs.</a:t>
            </a:r>
            <a:endParaRPr lang="en-IN" sz="2400" dirty="0">
              <a:latin typeface="Times New Roman" panose="02020603050405020304" pitchFamily="18" charset="0"/>
              <a:cs typeface="Times New Roman" panose="02020603050405020304" pitchFamily="18" charset="0"/>
            </a:endParaRPr>
          </a:p>
        </p:txBody>
      </p:sp>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7</a:t>
            </a:fld>
            <a:endParaRPr lang="en-US" sz="1400" dirty="0">
              <a:solidFill>
                <a:schemeClr val="accent4">
                  <a:lumMod val="75000"/>
                </a:schemeClr>
              </a:solidFill>
              <a:latin typeface="Times New Roman" pitchFamily="18" charset="0"/>
              <a:cs typeface="Times New Roman" pitchFamily="18" charset="0"/>
            </a:endParaRPr>
          </a:p>
        </p:txBody>
      </p:sp>
      <p:sp>
        <p:nvSpPr>
          <p:cNvPr id="5" name="Footer Placeholder 7">
            <a:extLst>
              <a:ext uri="{FF2B5EF4-FFF2-40B4-BE49-F238E27FC236}">
                <a16:creationId xmlns:a16="http://schemas.microsoft.com/office/drawing/2014/main" id="{7391E07C-4C51-84F4-DCC3-8BE4E11F2A78}"/>
              </a:ext>
            </a:extLst>
          </p:cNvPr>
          <p:cNvSpPr>
            <a:spLocks noGrp="1"/>
          </p:cNvSpPr>
          <p:nvPr>
            <p:ph type="ftr" sz="quarter" idx="11"/>
          </p:nvPr>
        </p:nvSpPr>
        <p:spPr>
          <a:xfrm>
            <a:off x="22225" y="6470650"/>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3" name="Picture 2">
            <a:extLst>
              <a:ext uri="{FF2B5EF4-FFF2-40B4-BE49-F238E27FC236}">
                <a16:creationId xmlns:a16="http://schemas.microsoft.com/office/drawing/2014/main" id="{6207B5C4-19FB-8F08-6427-F285BF3CD9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07527" y="846708"/>
            <a:ext cx="6324600" cy="1143000"/>
          </a:xfrm>
          <a:prstGeom prst="rect">
            <a:avLst/>
          </a:prstGeom>
        </p:spPr>
        <p:txBody>
          <a:bodyPr vert="horz" lIns="91440" tIns="45720" rIns="91440" bIns="45720" rtlCol="0" anchor="ctr">
            <a:normAutofit/>
          </a:bodyPr>
          <a:lstStyle/>
          <a:p>
            <a:pPr>
              <a:defRPr/>
            </a:pPr>
            <a:r>
              <a:rPr lang="en-US" sz="2800" dirty="0">
                <a:solidFill>
                  <a:schemeClr val="tx2"/>
                </a:solidFill>
                <a:latin typeface="Times New Roman"/>
                <a:cs typeface="Times New Roman"/>
              </a:rPr>
              <a:t>Disadvantages of Proposed System</a:t>
            </a:r>
            <a:endParaRPr lang="en-US" sz="2800" dirty="0">
              <a:solidFill>
                <a:schemeClr val="tx2"/>
              </a:solidFill>
              <a:latin typeface="Times New Roman" panose="02020603050405020304" pitchFamily="18" charset="0"/>
              <a:cs typeface="Times New Roman" panose="02020603050405020304" pitchFamily="18" charset="0"/>
            </a:endParaRPr>
          </a:p>
        </p:txBody>
      </p:sp>
      <p:sp>
        <p:nvSpPr>
          <p:cNvPr id="8" name="Content Placeholder 1"/>
          <p:cNvSpPr>
            <a:spLocks noGrp="1"/>
          </p:cNvSpPr>
          <p:nvPr>
            <p:ph idx="1"/>
          </p:nvPr>
        </p:nvSpPr>
        <p:spPr>
          <a:xfrm>
            <a:off x="307527" y="1837308"/>
            <a:ext cx="8001000" cy="4173984"/>
          </a:xfrm>
        </p:spPr>
        <p:txBody>
          <a:bodyPr vert="horz" lIns="91440" tIns="45720" rIns="91440" bIns="45720" rtlCol="0" anchor="t">
            <a:noAutofit/>
          </a:bodyPr>
          <a:lstStyle/>
          <a:p>
            <a:pPr algn="just">
              <a:buFont typeface="+mj-lt"/>
              <a:buAutoNum type="arabicPeriod"/>
            </a:pPr>
            <a:r>
              <a:rPr lang="en-IN" sz="1800" b="1" i="0" dirty="0">
                <a:effectLst/>
                <a:latin typeface="Times New Roman" panose="02020603050405020304" pitchFamily="18" charset="0"/>
                <a:cs typeface="Times New Roman" panose="02020603050405020304" pitchFamily="18" charset="0"/>
              </a:rPr>
              <a:t>Limited Market Presence: </a:t>
            </a:r>
            <a:r>
              <a:rPr lang="en-IN" sz="1800" i="0" dirty="0">
                <a:effectLst/>
                <a:latin typeface="Times New Roman" panose="02020603050405020304" pitchFamily="18" charset="0"/>
                <a:cs typeface="Times New Roman" panose="02020603050405020304" pitchFamily="18" charset="0"/>
              </a:rPr>
              <a:t>As a new entrant, the platform may face challenges in gaining market visibility and attracting a significant user base, especially if potential users are already accustomed to existing, well-established platforms.</a:t>
            </a:r>
          </a:p>
          <a:p>
            <a:pPr algn="just">
              <a:buFont typeface="+mj-lt"/>
              <a:buAutoNum type="arabicPeriod"/>
            </a:pPr>
            <a:endParaRPr lang="en-IN" sz="1800" i="0" dirty="0">
              <a:effectLst/>
              <a:latin typeface="Times New Roman" panose="02020603050405020304" pitchFamily="18" charset="0"/>
              <a:cs typeface="Times New Roman" panose="02020603050405020304" pitchFamily="18" charset="0"/>
            </a:endParaRPr>
          </a:p>
          <a:p>
            <a:pPr algn="just">
              <a:buFont typeface="+mj-lt"/>
              <a:buAutoNum type="arabicPeriod"/>
            </a:pPr>
            <a:r>
              <a:rPr lang="en-IN" sz="1800" b="1" i="0" dirty="0">
                <a:effectLst/>
                <a:latin typeface="Times New Roman" panose="02020603050405020304" pitchFamily="18" charset="0"/>
                <a:cs typeface="Times New Roman" panose="02020603050405020304" pitchFamily="18" charset="0"/>
              </a:rPr>
              <a:t>Seller Adoption: </a:t>
            </a:r>
            <a:r>
              <a:rPr lang="en-IN" sz="1800" i="0" dirty="0">
                <a:effectLst/>
                <a:latin typeface="Times New Roman" panose="02020603050405020304" pitchFamily="18" charset="0"/>
                <a:cs typeface="Times New Roman" panose="02020603050405020304" pitchFamily="18" charset="0"/>
              </a:rPr>
              <a:t>Sellers might be hesitant to adopt a new platform, particularly if they have established relationships with existing marketplace websites. Convincing sellers to list their vehicles on the proposed platform could be a challenge, affecting the diversity and size of the vehicle inventory.</a:t>
            </a:r>
          </a:p>
          <a:p>
            <a:pPr algn="just">
              <a:buFont typeface="+mj-lt"/>
              <a:buAutoNum type="arabicPeriod"/>
            </a:pPr>
            <a:endParaRPr lang="en-IN" sz="1800" i="0" dirty="0">
              <a:effectLst/>
              <a:latin typeface="Times New Roman" panose="02020603050405020304" pitchFamily="18" charset="0"/>
              <a:cs typeface="Times New Roman" panose="02020603050405020304" pitchFamily="18" charset="0"/>
            </a:endParaRPr>
          </a:p>
          <a:p>
            <a:pPr algn="just">
              <a:buFont typeface="+mj-lt"/>
              <a:buAutoNum type="arabicPeriod"/>
            </a:pPr>
            <a:r>
              <a:rPr lang="en-IN" sz="1800" b="1" i="0" dirty="0">
                <a:effectLst/>
                <a:latin typeface="Times New Roman" panose="02020603050405020304" pitchFamily="18" charset="0"/>
                <a:cs typeface="Times New Roman" panose="02020603050405020304" pitchFamily="18" charset="0"/>
              </a:rPr>
              <a:t>Potential Pricing Challenges: </a:t>
            </a:r>
            <a:r>
              <a:rPr lang="en-IN" sz="1800" i="0" dirty="0">
                <a:effectLst/>
                <a:latin typeface="Times New Roman" panose="02020603050405020304" pitchFamily="18" charset="0"/>
                <a:cs typeface="Times New Roman" panose="02020603050405020304" pitchFamily="18" charset="0"/>
              </a:rPr>
              <a:t>While the intention is to provide fair and transparent pricing, accurately determining the value of a used vehicle is inherently complex. The platform's pricing guidance and data analytics may not always align with sellers' expectations, leading to disputes or dissatisfaction.</a:t>
            </a:r>
          </a:p>
          <a:p>
            <a:pPr algn="just">
              <a:buFont typeface="+mj-lt"/>
              <a:buAutoNum type="arabicPeriod"/>
            </a:pPr>
            <a:endParaRPr lang="en-IN" sz="1800" b="1" i="0" dirty="0">
              <a:effectLst/>
              <a:latin typeface="Times New Roman" panose="02020603050405020304" pitchFamily="18" charset="0"/>
              <a:cs typeface="Times New Roman" panose="02020603050405020304" pitchFamily="18" charset="0"/>
            </a:endParaRPr>
          </a:p>
          <a:p>
            <a:pPr marL="0" indent="0" algn="just">
              <a:buNone/>
            </a:pPr>
            <a:endParaRPr lang="en-US" sz="1800" b="0" i="0" dirty="0">
              <a:effectLst/>
              <a:latin typeface="Times New Roman" panose="02020603050405020304" pitchFamily="18" charset="0"/>
              <a:cs typeface="Times New Roman" panose="02020603050405020304" pitchFamily="18" charset="0"/>
            </a:endParaRPr>
          </a:p>
        </p:txBody>
      </p:sp>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8</a:t>
            </a:fld>
            <a:endParaRPr lang="en-US" sz="1400" dirty="0">
              <a:solidFill>
                <a:schemeClr val="accent4">
                  <a:lumMod val="75000"/>
                </a:schemeClr>
              </a:solidFill>
              <a:latin typeface="Times New Roman" pitchFamily="18" charset="0"/>
              <a:cs typeface="Times New Roman" pitchFamily="18" charset="0"/>
            </a:endParaRPr>
          </a:p>
        </p:txBody>
      </p:sp>
      <p:sp>
        <p:nvSpPr>
          <p:cNvPr id="3" name="Footer Placeholder 7">
            <a:extLst>
              <a:ext uri="{FF2B5EF4-FFF2-40B4-BE49-F238E27FC236}">
                <a16:creationId xmlns:a16="http://schemas.microsoft.com/office/drawing/2014/main" id="{6BC68EDD-3C71-7C02-090B-A2A598722063}"/>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5" name="Picture 4">
            <a:extLst>
              <a:ext uri="{FF2B5EF4-FFF2-40B4-BE49-F238E27FC236}">
                <a16:creationId xmlns:a16="http://schemas.microsoft.com/office/drawing/2014/main" id="{5955E061-B805-C6A3-AA3D-C56F7A4BFEA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83422" y="800100"/>
            <a:ext cx="6324600" cy="1143000"/>
          </a:xfrm>
          <a:prstGeom prst="rect">
            <a:avLst/>
          </a:prstGeom>
        </p:spPr>
        <p:txBody>
          <a:bodyPr vert="horz" lIns="91440" tIns="45720" rIns="91440" bIns="45720" rtlCol="0" anchor="ctr">
            <a:normAutofit/>
          </a:bodyPr>
          <a:lstStyle/>
          <a:p>
            <a:pPr>
              <a:defRPr/>
            </a:pPr>
            <a:r>
              <a:rPr lang="en-US" sz="2800" dirty="0">
                <a:solidFill>
                  <a:schemeClr val="tx2"/>
                </a:solidFill>
                <a:latin typeface="Times New Roman"/>
                <a:cs typeface="Times New Roman"/>
              </a:rPr>
              <a:t>Advantages of Proposed System</a:t>
            </a:r>
            <a:endParaRPr lang="en-US" sz="2800" dirty="0">
              <a:solidFill>
                <a:schemeClr val="tx2"/>
              </a:solidFill>
              <a:latin typeface="Times New Roman" panose="02020603050405020304" pitchFamily="18" charset="0"/>
              <a:cs typeface="Times New Roman" panose="02020603050405020304" pitchFamily="18" charset="0"/>
            </a:endParaRPr>
          </a:p>
        </p:txBody>
      </p:sp>
      <p:sp>
        <p:nvSpPr>
          <p:cNvPr id="8" name="Content Placeholder 1"/>
          <p:cNvSpPr>
            <a:spLocks noGrp="1"/>
          </p:cNvSpPr>
          <p:nvPr>
            <p:ph idx="1"/>
          </p:nvPr>
        </p:nvSpPr>
        <p:spPr>
          <a:xfrm>
            <a:off x="224929" y="1943100"/>
            <a:ext cx="8570078" cy="4114800"/>
          </a:xfrm>
        </p:spPr>
        <p:txBody>
          <a:bodyPr vert="horz" lIns="91440" tIns="45720" rIns="91440" bIns="45720" rtlCol="0" anchor="t">
            <a:noAutofit/>
          </a:bodyPr>
          <a:lstStyle/>
          <a:p>
            <a:pPr algn="just"/>
            <a:r>
              <a:rPr lang="en-IN" sz="1800" b="1" i="0" dirty="0">
                <a:effectLst/>
                <a:latin typeface="Times New Roman" panose="02020603050405020304" pitchFamily="18" charset="0"/>
                <a:cs typeface="Times New Roman" panose="02020603050405020304" pitchFamily="18" charset="0"/>
              </a:rPr>
              <a:t>Seamless User Experience: </a:t>
            </a:r>
            <a:r>
              <a:rPr lang="en-IN" sz="1800" i="0" dirty="0">
                <a:effectLst/>
                <a:latin typeface="Times New Roman" panose="02020603050405020304" pitchFamily="18" charset="0"/>
                <a:cs typeface="Times New Roman" panose="02020603050405020304" pitchFamily="18" charset="0"/>
              </a:rPr>
              <a:t>The platform prioritizes a seamless and user-friendly interface, making it easy for buyers to find, compare, and purchase vehicles. This enhances overall user satisfaction and encourages user retention.</a:t>
            </a:r>
          </a:p>
          <a:p>
            <a:pPr algn="just"/>
            <a:r>
              <a:rPr lang="en-IN" sz="1800" b="1" i="0" dirty="0">
                <a:effectLst/>
                <a:latin typeface="Times New Roman" panose="02020603050405020304" pitchFamily="18" charset="0"/>
                <a:cs typeface="Times New Roman" panose="02020603050405020304" pitchFamily="18" charset="0"/>
              </a:rPr>
              <a:t>Comprehensive Vehicle Information: </a:t>
            </a:r>
            <a:r>
              <a:rPr lang="en-IN" sz="1800" i="0" dirty="0">
                <a:effectLst/>
                <a:latin typeface="Times New Roman" panose="02020603050405020304" pitchFamily="18" charset="0"/>
                <a:cs typeface="Times New Roman" panose="02020603050405020304" pitchFamily="18" charset="0"/>
              </a:rPr>
              <a:t>Buyers benefit from detailed and real-time information about the vehicles, including histories and condition reports. This transparency builds trust and confidence, leading to more informed purchasing decisions.</a:t>
            </a:r>
          </a:p>
          <a:p>
            <a:pPr algn="just"/>
            <a:r>
              <a:rPr lang="en-IN" sz="1800" b="1" i="0" dirty="0">
                <a:effectLst/>
                <a:latin typeface="Times New Roman" panose="02020603050405020304" pitchFamily="18" charset="0"/>
                <a:cs typeface="Times New Roman" panose="02020603050405020304" pitchFamily="18" charset="0"/>
              </a:rPr>
              <a:t>Elimination of Service Fees: </a:t>
            </a:r>
            <a:r>
              <a:rPr lang="en-IN" sz="1800" i="0" dirty="0">
                <a:effectLst/>
                <a:latin typeface="Times New Roman" panose="02020603050405020304" pitchFamily="18" charset="0"/>
                <a:cs typeface="Times New Roman" panose="02020603050405020304" pitchFamily="18" charset="0"/>
              </a:rPr>
              <a:t>A significant advantage is the absence of service fees. Unlike some existing platforms, McQueen's system allows users to transact without incurring additional costs, promoting cost efficiency for both buyers and sellers.</a:t>
            </a:r>
          </a:p>
          <a:p>
            <a:pPr algn="just"/>
            <a:r>
              <a:rPr lang="en-IN" sz="1800" b="1" i="0" dirty="0">
                <a:effectLst/>
                <a:latin typeface="Times New Roman" panose="02020603050405020304" pitchFamily="18" charset="0"/>
                <a:cs typeface="Times New Roman" panose="02020603050405020304" pitchFamily="18" charset="0"/>
              </a:rPr>
              <a:t>Transparent Pricing Model: </a:t>
            </a:r>
            <a:r>
              <a:rPr lang="en-IN" sz="1800" i="0" dirty="0">
                <a:effectLst/>
                <a:latin typeface="Times New Roman" panose="02020603050405020304" pitchFamily="18" charset="0"/>
                <a:cs typeface="Times New Roman" panose="02020603050405020304" pitchFamily="18" charset="0"/>
              </a:rPr>
              <a:t>The platform's commitment to fair and transparent pricing fosters trust between buyers and sellers. Clear and open pricing guidance enhances the credibility of the platform, creating a positive and trustworthy marketplace.</a:t>
            </a:r>
            <a:endParaRPr lang="en-US" sz="1800" i="0" dirty="0">
              <a:effectLst/>
              <a:latin typeface="Times New Roman" panose="02020603050405020304" pitchFamily="18" charset="0"/>
              <a:cs typeface="Times New Roman" panose="02020603050405020304" pitchFamily="18" charset="0"/>
            </a:endParaRPr>
          </a:p>
        </p:txBody>
      </p:sp>
      <p:sp>
        <p:nvSpPr>
          <p:cNvPr id="11" name="Slide Number Placeholder 9"/>
          <p:cNvSpPr>
            <a:spLocks noGrp="1"/>
          </p:cNvSpPr>
          <p:nvPr>
            <p:ph type="sldNum" sz="quarter" idx="12"/>
          </p:nvPr>
        </p:nvSpPr>
        <p:spPr>
          <a:xfrm>
            <a:off x="6737874" y="6475212"/>
            <a:ext cx="2133600" cy="365125"/>
          </a:xfrm>
        </p:spPr>
        <p:txBody>
          <a:bodyPr/>
          <a:lstStyle/>
          <a:p>
            <a:fld id="{B6F15528-21DE-4FAA-801E-634DDDAF4B2B}" type="slidenum">
              <a:rPr lang="en-US" sz="1400" smtClean="0">
                <a:solidFill>
                  <a:schemeClr val="accent4">
                    <a:lumMod val="75000"/>
                  </a:schemeClr>
                </a:solidFill>
                <a:latin typeface="Times New Roman" pitchFamily="18" charset="0"/>
                <a:cs typeface="Times New Roman" pitchFamily="18" charset="0"/>
              </a:rPr>
              <a:pPr/>
              <a:t>9</a:t>
            </a:fld>
            <a:endParaRPr lang="en-US" sz="1400" dirty="0">
              <a:solidFill>
                <a:schemeClr val="accent4">
                  <a:lumMod val="75000"/>
                </a:schemeClr>
              </a:solidFill>
              <a:latin typeface="Times New Roman" pitchFamily="18" charset="0"/>
              <a:cs typeface="Times New Roman" pitchFamily="18" charset="0"/>
            </a:endParaRPr>
          </a:p>
        </p:txBody>
      </p:sp>
      <p:sp>
        <p:nvSpPr>
          <p:cNvPr id="5" name="Footer Placeholder 7">
            <a:extLst>
              <a:ext uri="{FF2B5EF4-FFF2-40B4-BE49-F238E27FC236}">
                <a16:creationId xmlns:a16="http://schemas.microsoft.com/office/drawing/2014/main" id="{622C12D2-3EF2-A65E-AEAE-301A35BA8D3F}"/>
              </a:ext>
            </a:extLst>
          </p:cNvPr>
          <p:cNvSpPr>
            <a:spLocks noGrp="1"/>
          </p:cNvSpPr>
          <p:nvPr>
            <p:ph type="ftr" sz="quarter" idx="11"/>
          </p:nvPr>
        </p:nvSpPr>
        <p:spPr>
          <a:xfrm>
            <a:off x="21516" y="6471359"/>
            <a:ext cx="2895600" cy="365125"/>
          </a:xfrm>
        </p:spPr>
        <p:txBody>
          <a:bodyPr/>
          <a:lstStyle/>
          <a:p>
            <a:r>
              <a:rPr lang="en-US" sz="1400" dirty="0">
                <a:solidFill>
                  <a:schemeClr val="accent4">
                    <a:lumMod val="75000"/>
                  </a:schemeClr>
                </a:solidFill>
                <a:latin typeface="Times New Roman"/>
                <a:cs typeface="Times New Roman"/>
              </a:rPr>
              <a:t>Minor Project (20ADC09)</a:t>
            </a:r>
          </a:p>
        </p:txBody>
      </p:sp>
      <p:pic>
        <p:nvPicPr>
          <p:cNvPr id="3" name="Picture 2">
            <a:extLst>
              <a:ext uri="{FF2B5EF4-FFF2-40B4-BE49-F238E27FC236}">
                <a16:creationId xmlns:a16="http://schemas.microsoft.com/office/drawing/2014/main" id="{286FFD3B-BEB3-2971-609E-86C90A6B5E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32277" y="175504"/>
            <a:ext cx="4208490" cy="670417"/>
          </a:xfrm>
          <a:prstGeom prst="rect">
            <a:avLst/>
          </a:prstGeom>
        </p:spPr>
      </p:pic>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631</TotalTime>
  <Words>1568</Words>
  <Application>Microsoft Office PowerPoint</Application>
  <PresentationFormat>On-screen Show (4:3)</PresentationFormat>
  <Paragraphs>193</Paragraphs>
  <Slides>34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Times New Roman</vt:lpstr>
      <vt:lpstr>Office Theme</vt:lpstr>
      <vt:lpstr>Minor Project Presentation on Cars Dealing Website McQueen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Exploration Project Seminar on Title of the project</dc:title>
  <dc:creator>CBIT</dc:creator>
  <cp:lastModifiedBy>039 - Monesh Jangam</cp:lastModifiedBy>
  <cp:revision>556</cp:revision>
  <dcterms:created xsi:type="dcterms:W3CDTF">2006-08-16T00:00:00Z</dcterms:created>
  <dcterms:modified xsi:type="dcterms:W3CDTF">2023-12-08T06:22:35Z</dcterms:modified>
</cp:coreProperties>
</file>